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256" r:id="rId2"/>
    <p:sldId id="259" r:id="rId3"/>
    <p:sldId id="260" r:id="rId4"/>
    <p:sldId id="376" r:id="rId5"/>
    <p:sldId id="389" r:id="rId6"/>
    <p:sldId id="366" r:id="rId7"/>
    <p:sldId id="367" r:id="rId8"/>
    <p:sldId id="368" r:id="rId9"/>
    <p:sldId id="369" r:id="rId10"/>
    <p:sldId id="377" r:id="rId11"/>
    <p:sldId id="378" r:id="rId12"/>
    <p:sldId id="379" r:id="rId13"/>
    <p:sldId id="370" r:id="rId14"/>
    <p:sldId id="371" r:id="rId15"/>
    <p:sldId id="372" r:id="rId16"/>
    <p:sldId id="373" r:id="rId17"/>
    <p:sldId id="374" r:id="rId18"/>
    <p:sldId id="375" r:id="rId19"/>
    <p:sldId id="400" r:id="rId20"/>
    <p:sldId id="401" r:id="rId21"/>
    <p:sldId id="402" r:id="rId22"/>
    <p:sldId id="403" r:id="rId23"/>
    <p:sldId id="365" r:id="rId24"/>
    <p:sldId id="261" r:id="rId25"/>
    <p:sldId id="262" r:id="rId26"/>
    <p:sldId id="263" r:id="rId27"/>
    <p:sldId id="264" r:id="rId28"/>
    <p:sldId id="380" r:id="rId29"/>
    <p:sldId id="381" r:id="rId30"/>
    <p:sldId id="265" r:id="rId31"/>
    <p:sldId id="384" r:id="rId32"/>
    <p:sldId id="266" r:id="rId33"/>
    <p:sldId id="267" r:id="rId34"/>
    <p:sldId id="268" r:id="rId35"/>
    <p:sldId id="383" r:id="rId36"/>
    <p:sldId id="269" r:id="rId37"/>
    <p:sldId id="270" r:id="rId38"/>
    <p:sldId id="385" r:id="rId39"/>
    <p:sldId id="272" r:id="rId40"/>
    <p:sldId id="386" r:id="rId41"/>
    <p:sldId id="387" r:id="rId42"/>
    <p:sldId id="405" r:id="rId43"/>
    <p:sldId id="388" r:id="rId44"/>
    <p:sldId id="404" r:id="rId45"/>
    <p:sldId id="273" r:id="rId46"/>
    <p:sldId id="274" r:id="rId47"/>
    <p:sldId id="390" r:id="rId48"/>
    <p:sldId id="391" r:id="rId49"/>
    <p:sldId id="275" r:id="rId50"/>
    <p:sldId id="276" r:id="rId51"/>
    <p:sldId id="277" r:id="rId52"/>
    <p:sldId id="278" r:id="rId53"/>
    <p:sldId id="279" r:id="rId54"/>
    <p:sldId id="280" r:id="rId55"/>
    <p:sldId id="281" r:id="rId56"/>
    <p:sldId id="282" r:id="rId57"/>
    <p:sldId id="283" r:id="rId58"/>
    <p:sldId id="284" r:id="rId59"/>
    <p:sldId id="286" r:id="rId60"/>
    <p:sldId id="359" r:id="rId61"/>
    <p:sldId id="288" r:id="rId62"/>
    <p:sldId id="360" r:id="rId63"/>
    <p:sldId id="361" r:id="rId64"/>
    <p:sldId id="362" r:id="rId65"/>
    <p:sldId id="363" r:id="rId66"/>
    <p:sldId id="392" r:id="rId67"/>
    <p:sldId id="393" r:id="rId68"/>
    <p:sldId id="394" r:id="rId69"/>
    <p:sldId id="395" r:id="rId70"/>
    <p:sldId id="397" r:id="rId71"/>
    <p:sldId id="398" r:id="rId72"/>
    <p:sldId id="364" r:id="rId73"/>
    <p:sldId id="399" r:id="rId74"/>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B4C"/>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74620" autoAdjust="0"/>
  </p:normalViewPr>
  <p:slideViewPr>
    <p:cSldViewPr>
      <p:cViewPr varScale="1">
        <p:scale>
          <a:sx n="75" d="100"/>
          <a:sy n="75" d="100"/>
        </p:scale>
        <p:origin x="1332" y="6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222"/>
          </a:xfrm>
          <a:prstGeom prst="rect">
            <a:avLst/>
          </a:prstGeom>
        </p:spPr>
        <p:txBody>
          <a:bodyPr vert="horz" lIns="94759" tIns="47380" rIns="94759" bIns="47380" rtlCol="0"/>
          <a:lstStyle>
            <a:lvl1pPr algn="l">
              <a:defRPr sz="1200"/>
            </a:lvl1pPr>
          </a:lstStyle>
          <a:p>
            <a:endParaRPr lang="zh-TW" altLang="en-US"/>
          </a:p>
        </p:txBody>
      </p:sp>
      <p:sp>
        <p:nvSpPr>
          <p:cNvPr id="3" name="日期版面配置區 2"/>
          <p:cNvSpPr>
            <a:spLocks noGrp="1"/>
          </p:cNvSpPr>
          <p:nvPr>
            <p:ph type="dt" idx="1"/>
          </p:nvPr>
        </p:nvSpPr>
        <p:spPr>
          <a:xfrm>
            <a:off x="4020506" y="0"/>
            <a:ext cx="3077137" cy="512222"/>
          </a:xfrm>
          <a:prstGeom prst="rect">
            <a:avLst/>
          </a:prstGeom>
        </p:spPr>
        <p:txBody>
          <a:bodyPr vert="horz" lIns="94759" tIns="47380" rIns="94759" bIns="47380" rtlCol="0"/>
          <a:lstStyle>
            <a:lvl1pPr algn="r">
              <a:defRPr sz="1200"/>
            </a:lvl1pPr>
          </a:lstStyle>
          <a:p>
            <a:fld id="{3884BB79-1D64-4462-96B3-115CE533B62C}" type="datetimeFigureOut">
              <a:rPr lang="zh-TW" altLang="en-US" smtClean="0"/>
              <a:t>2017/9/26</a:t>
            </a:fld>
            <a:endParaRPr lang="zh-TW" altLang="en-US"/>
          </a:p>
        </p:txBody>
      </p:sp>
      <p:sp>
        <p:nvSpPr>
          <p:cNvPr id="4" name="投影片圖像版面配置區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zh-TW" altLang="en-US"/>
          </a:p>
        </p:txBody>
      </p:sp>
      <p:sp>
        <p:nvSpPr>
          <p:cNvPr id="5" name="備忘稿版面配置區 4"/>
          <p:cNvSpPr>
            <a:spLocks noGrp="1"/>
          </p:cNvSpPr>
          <p:nvPr>
            <p:ph type="body" sz="quarter" idx="3"/>
          </p:nvPr>
        </p:nvSpPr>
        <p:spPr>
          <a:xfrm>
            <a:off x="709599" y="4862015"/>
            <a:ext cx="5680103" cy="4605085"/>
          </a:xfrm>
          <a:prstGeom prst="rect">
            <a:avLst/>
          </a:prstGeom>
        </p:spPr>
        <p:txBody>
          <a:bodyPr vert="horz" lIns="94759" tIns="47380" rIns="94759" bIns="4738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0755"/>
            <a:ext cx="3077137" cy="512222"/>
          </a:xfrm>
          <a:prstGeom prst="rect">
            <a:avLst/>
          </a:prstGeom>
        </p:spPr>
        <p:txBody>
          <a:bodyPr vert="horz" lIns="94759" tIns="47380" rIns="94759" bIns="4738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0506" y="9720755"/>
            <a:ext cx="3077137" cy="512222"/>
          </a:xfrm>
          <a:prstGeom prst="rect">
            <a:avLst/>
          </a:prstGeom>
        </p:spPr>
        <p:txBody>
          <a:bodyPr vert="horz" lIns="94759" tIns="47380" rIns="94759" bIns="47380" rtlCol="0" anchor="b"/>
          <a:lstStyle>
            <a:lvl1pPr algn="r">
              <a:defRPr sz="1200"/>
            </a:lvl1pPr>
          </a:lstStyle>
          <a:p>
            <a:fld id="{4A8043B2-447E-4ED6-A21D-578071228552}" type="slidenum">
              <a:rPr lang="zh-TW" altLang="en-US" smtClean="0"/>
              <a:t>‹#›</a:t>
            </a:fld>
            <a:endParaRPr lang="zh-TW" altLang="en-US"/>
          </a:p>
        </p:txBody>
      </p:sp>
    </p:spTree>
    <p:extLst>
      <p:ext uri="{BB962C8B-B14F-4D97-AF65-F5344CB8AC3E}">
        <p14:creationId xmlns:p14="http://schemas.microsoft.com/office/powerpoint/2010/main" val="274435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zh.wikipedia.org/wiki/%E6%99%BA%E6%85%A7%E9%9B%BB%E7%B6%B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nmart.pixnet.net/blog/post/21398889-%E6%99%BA%E6%85%A7%E9%86%AB%E7%99%82%E7%94%A2%E6%A5%AD"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a:t>
            </a:fld>
            <a:endParaRPr lang="zh-TW" altLang="en-US"/>
          </a:p>
        </p:txBody>
      </p:sp>
    </p:spTree>
    <p:extLst>
      <p:ext uri="{BB962C8B-B14F-4D97-AF65-F5344CB8AC3E}">
        <p14:creationId xmlns:p14="http://schemas.microsoft.com/office/powerpoint/2010/main" val="141740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26</a:t>
            </a:fld>
            <a:endParaRPr lang="zh-TW" altLang="en-US"/>
          </a:p>
        </p:txBody>
      </p:sp>
    </p:spTree>
    <p:extLst>
      <p:ext uri="{BB962C8B-B14F-4D97-AF65-F5344CB8AC3E}">
        <p14:creationId xmlns:p14="http://schemas.microsoft.com/office/powerpoint/2010/main" val="18284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最有前途的物聯網垂直產業</a:t>
            </a:r>
            <a:endParaRPr lang="en-US" altLang="zh-TW" dirty="0" smtClean="0"/>
          </a:p>
          <a:p>
            <a:r>
              <a:rPr lang="en-US" altLang="zh-TW" dirty="0" smtClean="0"/>
              <a:t>-</a:t>
            </a:r>
            <a:r>
              <a:rPr lang="zh-TW" altLang="en-US" dirty="0" smtClean="0"/>
              <a:t>智能電網</a:t>
            </a:r>
            <a:endParaRPr lang="en-US" altLang="zh-TW" dirty="0" smtClean="0"/>
          </a:p>
          <a:p>
            <a:r>
              <a:rPr lang="en-US" altLang="zh-TW" dirty="0" smtClean="0"/>
              <a:t>-</a:t>
            </a:r>
            <a:r>
              <a:rPr lang="zh-TW" altLang="en-US" dirty="0" smtClean="0"/>
              <a:t>智慧醫療</a:t>
            </a:r>
            <a:endParaRPr lang="en-US" altLang="zh-TW" dirty="0" smtClean="0"/>
          </a:p>
          <a:p>
            <a:r>
              <a:rPr lang="en-US" altLang="zh-TW" dirty="0" smtClean="0"/>
              <a:t>-</a:t>
            </a:r>
            <a:r>
              <a:rPr lang="zh-TW" altLang="en-US" dirty="0" smtClean="0"/>
              <a:t>智慧家庭</a:t>
            </a:r>
            <a:endParaRPr lang="en-US" altLang="zh-TW" dirty="0" smtClean="0"/>
          </a:p>
          <a:p>
            <a:r>
              <a:rPr lang="en-US" altLang="zh-TW" dirty="0" smtClean="0"/>
              <a:t>-</a:t>
            </a:r>
            <a:r>
              <a:rPr lang="zh-TW" altLang="en-US" dirty="0" smtClean="0"/>
              <a:t>車載系統</a:t>
            </a:r>
            <a:endParaRPr lang="en-US" altLang="zh-TW" dirty="0" smtClean="0"/>
          </a:p>
          <a:p>
            <a:r>
              <a:rPr lang="en-US" altLang="zh-TW" dirty="0" smtClean="0"/>
              <a:t>-</a:t>
            </a:r>
            <a:r>
              <a:rPr lang="zh-TW" altLang="en-US" dirty="0" smtClean="0"/>
              <a:t>智能建築</a:t>
            </a:r>
            <a:endParaRPr lang="en-US" altLang="zh-TW" dirty="0" smtClean="0"/>
          </a:p>
          <a:p>
            <a:r>
              <a:rPr lang="en-US" altLang="zh-TW" dirty="0" smtClean="0"/>
              <a:t>-</a:t>
            </a:r>
            <a:r>
              <a:rPr lang="zh-TW" altLang="en-US" dirty="0" smtClean="0"/>
              <a:t>智慧校園</a:t>
            </a:r>
            <a:endParaRPr lang="en-US" altLang="zh-TW" dirty="0" smtClean="0"/>
          </a:p>
          <a:p>
            <a:r>
              <a:rPr lang="en-US" altLang="zh-TW" dirty="0" smtClean="0"/>
              <a:t>-</a:t>
            </a:r>
            <a:r>
              <a:rPr lang="zh-TW" altLang="en-US" dirty="0" smtClean="0"/>
              <a:t>智慧城市</a:t>
            </a:r>
            <a:endParaRPr lang="en-US" altLang="zh-TW" dirty="0" smtClean="0"/>
          </a:p>
          <a:p>
            <a:r>
              <a:rPr lang="en-US" altLang="zh-TW" dirty="0" smtClean="0"/>
              <a:t>-</a:t>
            </a:r>
            <a:r>
              <a:rPr lang="zh-TW" altLang="en-US" dirty="0" smtClean="0"/>
              <a:t>工業</a:t>
            </a:r>
            <a:r>
              <a:rPr lang="en-US" altLang="zh-TW" dirty="0" smtClean="0"/>
              <a:t>4.0</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27</a:t>
            </a:fld>
            <a:endParaRPr lang="zh-TW" altLang="en-US"/>
          </a:p>
        </p:txBody>
      </p:sp>
    </p:spTree>
    <p:extLst>
      <p:ext uri="{BB962C8B-B14F-4D97-AF65-F5344CB8AC3E}">
        <p14:creationId xmlns:p14="http://schemas.microsoft.com/office/powerpoint/2010/main" val="206238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智慧城市</a:t>
            </a:r>
            <a:endParaRPr lang="en-US" altLang="zh-TW" dirty="0" smtClean="0"/>
          </a:p>
          <a:p>
            <a:r>
              <a:rPr lang="zh-TW" altLang="en-US" dirty="0" smtClean="0"/>
              <a:t>智慧城市內包含智慧能源、智慧水資源、智慧建築、智慧移動、智慧公共服務以及智慧整合等物聯網的應用</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30</a:t>
            </a:fld>
            <a:endParaRPr lang="zh-TW" altLang="en-US"/>
          </a:p>
        </p:txBody>
      </p:sp>
    </p:spTree>
    <p:extLst>
      <p:ext uri="{BB962C8B-B14F-4D97-AF65-F5344CB8AC3E}">
        <p14:creationId xmlns:p14="http://schemas.microsoft.com/office/powerpoint/2010/main" val="64232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西班牙探測器廠商 </a:t>
            </a:r>
            <a:r>
              <a:rPr lang="en-US" altLang="zh-TW" sz="1200" b="0" i="0" kern="1200" dirty="0" err="1" smtClean="0">
                <a:solidFill>
                  <a:schemeClr val="tx1"/>
                </a:solidFill>
                <a:effectLst/>
                <a:latin typeface="+mn-lt"/>
                <a:ea typeface="+mn-ea"/>
                <a:cs typeface="+mn-cs"/>
              </a:rPr>
              <a:t>Libelium</a:t>
            </a:r>
            <a:r>
              <a:rPr lang="zh-TW" altLang="en-US" sz="1200" b="0" i="0" kern="1200" dirty="0" smtClean="0">
                <a:solidFill>
                  <a:schemeClr val="tx1"/>
                </a:solidFill>
                <a:effectLst/>
                <a:latin typeface="+mn-lt"/>
                <a:ea typeface="+mn-ea"/>
                <a:cs typeface="+mn-cs"/>
              </a:rPr>
              <a:t>，推出的資訊圖表 </a:t>
            </a:r>
            <a:r>
              <a:rPr lang="en-US" altLang="zh-TW" sz="1200" b="0" i="0" kern="1200" dirty="0" err="1" smtClean="0">
                <a:solidFill>
                  <a:schemeClr val="tx1"/>
                </a:solidFill>
                <a:effectLst/>
                <a:latin typeface="+mn-lt"/>
                <a:ea typeface="+mn-ea"/>
                <a:cs typeface="+mn-cs"/>
              </a:rPr>
              <a:t>Libelium</a:t>
            </a:r>
            <a:r>
              <a:rPr lang="en-US" altLang="zh-TW" sz="1200" b="0" i="0" kern="1200" dirty="0" smtClean="0">
                <a:solidFill>
                  <a:schemeClr val="tx1"/>
                </a:solidFill>
                <a:effectLst/>
                <a:latin typeface="+mn-lt"/>
                <a:ea typeface="+mn-ea"/>
                <a:cs typeface="+mn-cs"/>
              </a:rPr>
              <a:t> Smart World</a:t>
            </a:r>
            <a:r>
              <a:rPr lang="zh-TW" altLang="en-US" sz="1200" b="0" i="0" kern="1200" dirty="0" smtClean="0">
                <a:solidFill>
                  <a:schemeClr val="tx1"/>
                </a:solidFill>
                <a:effectLst/>
                <a:latin typeface="+mn-lt"/>
                <a:ea typeface="+mn-ea"/>
                <a:cs typeface="+mn-cs"/>
              </a:rPr>
              <a:t>，描述城市生活或是生產活動，無處不在的探測器。</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31</a:t>
            </a:fld>
            <a:endParaRPr lang="zh-TW" altLang="en-US"/>
          </a:p>
        </p:txBody>
      </p:sp>
    </p:spTree>
    <p:extLst>
      <p:ext uri="{BB962C8B-B14F-4D97-AF65-F5344CB8AC3E}">
        <p14:creationId xmlns:p14="http://schemas.microsoft.com/office/powerpoint/2010/main" val="71898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http://www.manmonthly.com.au/news/supplier-lock-in-slows-adoption-of-iot-in-industry</a:t>
            </a:r>
          </a:p>
          <a:p>
            <a:r>
              <a:rPr kumimoji="1" lang="en-US" altLang="zh-TW" dirty="0" smtClean="0"/>
              <a:t>※</a:t>
            </a:r>
            <a:r>
              <a:rPr kumimoji="1" lang="zh-TW" altLang="en-US" dirty="0" smtClean="0"/>
              <a:t>工業</a:t>
            </a:r>
            <a:r>
              <a:rPr kumimoji="1" lang="en-US" altLang="zh-TW" dirty="0" smtClean="0"/>
              <a:t>4.0 (1)</a:t>
            </a:r>
          </a:p>
          <a:p>
            <a:r>
              <a:rPr kumimoji="1" lang="en-US" altLang="zh-TW" dirty="0" smtClean="0"/>
              <a:t>1. </a:t>
            </a:r>
            <a:r>
              <a:rPr kumimoji="1" lang="zh-TW" altLang="en-US" dirty="0" smtClean="0"/>
              <a:t>引進利用水和蒸氣驅動的機械生產設備</a:t>
            </a:r>
            <a:endParaRPr kumimoji="1" lang="en-US" altLang="zh-TW" dirty="0" smtClean="0"/>
          </a:p>
          <a:p>
            <a:r>
              <a:rPr kumimoji="1" lang="en-US" altLang="zh-TW" dirty="0" smtClean="0"/>
              <a:t>2. </a:t>
            </a:r>
            <a:r>
              <a:rPr kumimoji="1" lang="zh-TW" altLang="en-US" dirty="0" smtClean="0"/>
              <a:t>引進勞動與大規模利用電能生產的分工</a:t>
            </a:r>
            <a:endParaRPr kumimoji="1" lang="en-US" altLang="zh-TW" dirty="0" smtClean="0"/>
          </a:p>
          <a:p>
            <a:r>
              <a:rPr kumimoji="1" lang="en-US" altLang="zh-TW" dirty="0" smtClean="0"/>
              <a:t>3. </a:t>
            </a:r>
            <a:r>
              <a:rPr kumimoji="1" lang="zh-TW" altLang="en-US" dirty="0" smtClean="0"/>
              <a:t>利用電子和</a:t>
            </a:r>
            <a:r>
              <a:rPr kumimoji="1" lang="en-US" altLang="zh-TW" dirty="0" smtClean="0"/>
              <a:t>IT</a:t>
            </a:r>
            <a:r>
              <a:rPr kumimoji="1" lang="zh-TW" altLang="en-US" dirty="0" smtClean="0"/>
              <a:t>系統進一步自動化生產</a:t>
            </a:r>
            <a:endParaRPr kumimoji="1" lang="en-US" altLang="zh-TW" dirty="0" smtClean="0"/>
          </a:p>
          <a:p>
            <a:r>
              <a:rPr kumimoji="1" lang="en-US" altLang="zh-TW" dirty="0" smtClean="0"/>
              <a:t>4. </a:t>
            </a:r>
            <a:r>
              <a:rPr kumimoji="1" lang="zh-TW" altLang="en-US" dirty="0" smtClean="0"/>
              <a:t>使用網宇實體系統</a:t>
            </a:r>
            <a:endParaRPr kumimoji="1" lang="en-US" altLang="zh-TW" dirty="0" smtClean="0"/>
          </a:p>
        </p:txBody>
      </p:sp>
      <p:sp>
        <p:nvSpPr>
          <p:cNvPr id="4" name="投影片編號版面配置區 3"/>
          <p:cNvSpPr>
            <a:spLocks noGrp="1"/>
          </p:cNvSpPr>
          <p:nvPr>
            <p:ph type="sldNum" sz="quarter" idx="10"/>
          </p:nvPr>
        </p:nvSpPr>
        <p:spPr/>
        <p:txBody>
          <a:bodyPr/>
          <a:lstStyle/>
          <a:p>
            <a:fld id="{46106D38-BA2F-F244-B0EE-0638BFBDB87E}" type="slidenum">
              <a:rPr kumimoji="1" lang="zh-TW" altLang="en-US" smtClean="0"/>
              <a:pPr/>
              <a:t>32</a:t>
            </a:fld>
            <a:endParaRPr kumimoji="1" lang="zh-TW" altLang="en-US"/>
          </a:p>
        </p:txBody>
      </p:sp>
    </p:spTree>
    <p:extLst>
      <p:ext uri="{BB962C8B-B14F-4D97-AF65-F5344CB8AC3E}">
        <p14:creationId xmlns:p14="http://schemas.microsoft.com/office/powerpoint/2010/main" val="119167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47593">
              <a:defRPr/>
            </a:pPr>
            <a:r>
              <a:rPr kumimoji="1" lang="en-US" altLang="zh-TW" dirty="0" smtClean="0"/>
              <a:t>※</a:t>
            </a:r>
            <a:r>
              <a:rPr kumimoji="1" lang="zh-TW" altLang="en-US" dirty="0" smtClean="0"/>
              <a:t>工業</a:t>
            </a:r>
            <a:r>
              <a:rPr kumimoji="1" lang="en-US" altLang="zh-TW" dirty="0" smtClean="0"/>
              <a:t>4.0 (2)</a:t>
            </a:r>
          </a:p>
          <a:p>
            <a:r>
              <a:rPr kumimoji="1" lang="en-US" altLang="zh-TW" dirty="0" smtClean="0"/>
              <a:t>-</a:t>
            </a:r>
            <a:r>
              <a:rPr kumimoji="1" lang="zh-TW" altLang="en-US" dirty="0" smtClean="0"/>
              <a:t>現今</a:t>
            </a:r>
            <a:endParaRPr kumimoji="1" lang="en-US" altLang="zh-TW" dirty="0" smtClean="0"/>
          </a:p>
          <a:p>
            <a:r>
              <a:rPr kumimoji="1" lang="zh-TW" altLang="en-US" dirty="0" smtClean="0"/>
              <a:t>在生產線上嚴格地依序生產汽車</a:t>
            </a:r>
            <a:endParaRPr kumimoji="1" lang="en-US" altLang="zh-TW" dirty="0" smtClean="0"/>
          </a:p>
          <a:p>
            <a:r>
              <a:rPr kumimoji="1" lang="en-US" altLang="zh-TW" dirty="0" smtClean="0"/>
              <a:t>-</a:t>
            </a:r>
            <a:r>
              <a:rPr kumimoji="1" lang="zh-TW" altLang="en-US" dirty="0" smtClean="0"/>
              <a:t>未來</a:t>
            </a:r>
            <a:endParaRPr kumimoji="1" lang="en-US" altLang="zh-TW" dirty="0" smtClean="0"/>
          </a:p>
          <a:p>
            <a:r>
              <a:rPr kumimoji="1" lang="zh-TW" altLang="en-US" dirty="0" smtClean="0"/>
              <a:t>完全彈性、高度集成的製造系統</a:t>
            </a:r>
            <a:endParaRPr kumimoji="1" lang="zh-TW" altLang="en-US" dirty="0"/>
          </a:p>
        </p:txBody>
      </p:sp>
      <p:sp>
        <p:nvSpPr>
          <p:cNvPr id="4" name="投影片編號版面配置區 3"/>
          <p:cNvSpPr>
            <a:spLocks noGrp="1"/>
          </p:cNvSpPr>
          <p:nvPr>
            <p:ph type="sldNum" sz="quarter" idx="10"/>
          </p:nvPr>
        </p:nvSpPr>
        <p:spPr/>
        <p:txBody>
          <a:bodyPr/>
          <a:lstStyle/>
          <a:p>
            <a:fld id="{46106D38-BA2F-F244-B0EE-0638BFBDB87E}" type="slidenum">
              <a:rPr kumimoji="1" lang="zh-TW" altLang="en-US" smtClean="0"/>
              <a:pPr/>
              <a:t>33</a:t>
            </a:fld>
            <a:endParaRPr kumimoji="1" lang="zh-TW" altLang="en-US"/>
          </a:p>
        </p:txBody>
      </p:sp>
    </p:spTree>
    <p:extLst>
      <p:ext uri="{BB962C8B-B14F-4D97-AF65-F5344CB8AC3E}">
        <p14:creationId xmlns:p14="http://schemas.microsoft.com/office/powerpoint/2010/main" val="145698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智慧電網（英語：</a:t>
            </a:r>
            <a:r>
              <a:rPr lang="en-US" altLang="zh-TW" dirty="0" smtClean="0"/>
              <a:t>Smart grid</a:t>
            </a:r>
            <a:r>
              <a:rPr lang="zh-TW" altLang="en-US" dirty="0" smtClean="0"/>
              <a:t>、</a:t>
            </a:r>
            <a:r>
              <a:rPr lang="en-US" altLang="zh-TW" dirty="0" smtClean="0"/>
              <a:t>smart electric grid</a:t>
            </a:r>
            <a:r>
              <a:rPr lang="zh-TW" altLang="en-US" dirty="0" smtClean="0"/>
              <a:t>、或</a:t>
            </a:r>
            <a:r>
              <a:rPr lang="en-US" altLang="zh-TW" dirty="0" smtClean="0"/>
              <a:t>intelligent grid</a:t>
            </a:r>
            <a:r>
              <a:rPr lang="zh-TW" altLang="en-US" dirty="0" smtClean="0"/>
              <a:t>），以雙向數位科技建立的輸電網路，用來傳送電力。它可以偵測電力供應者的電力供應狀況，與一般家庭使用者的電力使用狀況，來調整家電用品的耗電量，以此達到節約能源，降低損耗，增強電網可靠性的目的。智慧電網雛型是</a:t>
            </a:r>
            <a:r>
              <a:rPr lang="en-US" altLang="zh-TW" dirty="0" smtClean="0"/>
              <a:t>20</a:t>
            </a:r>
            <a:r>
              <a:rPr lang="zh-TW" altLang="en-US" dirty="0" smtClean="0"/>
              <a:t>世紀產生的，包含傳輸電能之電網的簡單升級，在傳統電網的基礎上，将電能傳輸拓撲網路加以最佳化以滿足更大範圍的各種用電狀況，如在用電量低的時段給電池充電，然後在高峰時反過來給電網提供電能。</a:t>
            </a:r>
          </a:p>
          <a:p>
            <a:pPr eaLnBrk="1" hangingPunct="1">
              <a:spcBef>
                <a:spcPct val="0"/>
              </a:spcBef>
            </a:pPr>
            <a:r>
              <a:rPr lang="zh-TW" altLang="en-US" dirty="0" smtClean="0"/>
              <a:t>智慧電網包含了一個智慧型電表基礎建設（</a:t>
            </a:r>
            <a:r>
              <a:rPr lang="en-US" altLang="zh-TW" dirty="0" smtClean="0"/>
              <a:t>Advanced Metering Infrastructure</a:t>
            </a:r>
            <a:r>
              <a:rPr lang="zh-TW" altLang="en-US" dirty="0" smtClean="0"/>
              <a:t>，</a:t>
            </a:r>
            <a:r>
              <a:rPr lang="en-US" altLang="zh-TW" dirty="0" smtClean="0"/>
              <a:t>AMI</a:t>
            </a:r>
            <a:r>
              <a:rPr lang="zh-TW" altLang="en-US" dirty="0" smtClean="0"/>
              <a:t>），用於記錄系統所有電能的流動。通過智慧電表（</a:t>
            </a:r>
            <a:r>
              <a:rPr lang="en-US" altLang="zh-TW" dirty="0" smtClean="0"/>
              <a:t>Smart meter</a:t>
            </a:r>
            <a:r>
              <a:rPr lang="zh-TW" altLang="en-US" dirty="0" smtClean="0"/>
              <a:t>），它會隨時監測電力使用的狀況。智慧電網包括超導傳輸線以減少電能的傳輸損耗，還具有整合新能源，如風能，太陽能等的能力。當電能便宜時，消費者可以開啟某些家用電器，如洗碗機，工廠可以啟動在任何時間段都可以進行的生產過程。在電能需求的高峰期，它可以關閉一些非必要的用電器來降低需求。其他的智慧電網發展方向包括電網之故障偵測、判斷、自動試送電等。智慧電網之最基礎建設在於電網上的設備由人工在地監測，進化到遙測、遙控，再進化到自動判斷調整控制。</a:t>
            </a:r>
          </a:p>
          <a:p>
            <a:pPr eaLnBrk="1" hangingPunct="1">
              <a:spcBef>
                <a:spcPct val="0"/>
              </a:spcBef>
            </a:pPr>
            <a:r>
              <a:rPr lang="zh-TW" altLang="en-US" dirty="0" smtClean="0"/>
              <a:t>現代化的電能網路被許多政府認為是一種能夠有效減少能源依賴，減緩全球溫室效應的措施。智慧計量作為智慧電網的一部分，但它本身不能稱為一個智慧電網。在美國歐巴馬總統宣布振興經濟方案之中納入智慧電網計劃後，已經引起世界各國的重視。</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Reference:  </a:t>
            </a:r>
            <a:r>
              <a:rPr lang="en-US" altLang="zh-TW" dirty="0" smtClean="0">
                <a:hlinkClick r:id="rId3"/>
              </a:rPr>
              <a:t>http://zh.wikipedia.org/wiki/%E6%99%BA%E6%85%A7%E9%9B%BB%E7%B6%B2</a:t>
            </a:r>
            <a:endParaRPr lang="zh-TW" altLang="en-US" dirty="0" smtClean="0"/>
          </a:p>
        </p:txBody>
      </p:sp>
      <p:sp>
        <p:nvSpPr>
          <p:cNvPr id="68612"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29116" indent="-318890" eaLnBrk="0" hangingPunct="0">
              <a:defRPr>
                <a:solidFill>
                  <a:schemeClr val="tx1"/>
                </a:solidFill>
                <a:latin typeface="Arial" charset="0"/>
                <a:ea typeface="新細明體" charset="-120"/>
              </a:defRPr>
            </a:lvl2pPr>
            <a:lvl3pPr marL="1275562" indent="-255112" eaLnBrk="0" hangingPunct="0">
              <a:defRPr>
                <a:solidFill>
                  <a:schemeClr val="tx1"/>
                </a:solidFill>
                <a:latin typeface="Arial" charset="0"/>
                <a:ea typeface="新細明體" charset="-120"/>
              </a:defRPr>
            </a:lvl3pPr>
            <a:lvl4pPr marL="1785786" indent="-255112" eaLnBrk="0" hangingPunct="0">
              <a:defRPr>
                <a:solidFill>
                  <a:schemeClr val="tx1"/>
                </a:solidFill>
                <a:latin typeface="Arial" charset="0"/>
                <a:ea typeface="新細明體" charset="-120"/>
              </a:defRPr>
            </a:lvl4pPr>
            <a:lvl5pPr marL="2296011" indent="-255112" eaLnBrk="0" hangingPunct="0">
              <a:defRPr>
                <a:solidFill>
                  <a:schemeClr val="tx1"/>
                </a:solidFill>
                <a:latin typeface="Arial" charset="0"/>
                <a:ea typeface="新細明體" charset="-120"/>
              </a:defRPr>
            </a:lvl5pPr>
            <a:lvl6pPr marL="2806236" indent="-255112" eaLnBrk="0" fontAlgn="base" hangingPunct="0">
              <a:spcBef>
                <a:spcPct val="0"/>
              </a:spcBef>
              <a:spcAft>
                <a:spcPct val="0"/>
              </a:spcAft>
              <a:defRPr>
                <a:solidFill>
                  <a:schemeClr val="tx1"/>
                </a:solidFill>
                <a:latin typeface="Arial" charset="0"/>
                <a:ea typeface="新細明體" charset="-120"/>
              </a:defRPr>
            </a:lvl6pPr>
            <a:lvl7pPr marL="3316461" indent="-255112" eaLnBrk="0" fontAlgn="base" hangingPunct="0">
              <a:spcBef>
                <a:spcPct val="0"/>
              </a:spcBef>
              <a:spcAft>
                <a:spcPct val="0"/>
              </a:spcAft>
              <a:defRPr>
                <a:solidFill>
                  <a:schemeClr val="tx1"/>
                </a:solidFill>
                <a:latin typeface="Arial" charset="0"/>
                <a:ea typeface="新細明體" charset="-120"/>
              </a:defRPr>
            </a:lvl7pPr>
            <a:lvl8pPr marL="3826686" indent="-255112" eaLnBrk="0" fontAlgn="base" hangingPunct="0">
              <a:spcBef>
                <a:spcPct val="0"/>
              </a:spcBef>
              <a:spcAft>
                <a:spcPct val="0"/>
              </a:spcAft>
              <a:defRPr>
                <a:solidFill>
                  <a:schemeClr val="tx1"/>
                </a:solidFill>
                <a:latin typeface="Arial" charset="0"/>
                <a:ea typeface="新細明體" charset="-120"/>
              </a:defRPr>
            </a:lvl8pPr>
            <a:lvl9pPr marL="4336909" indent="-255112"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6E8C045A-7EC6-4445-A8FE-7D0F1BA1020B}" type="slidenum">
              <a:rPr lang="zh-TW" altLang="en-US" smtClean="0">
                <a:latin typeface="Calibri" pitchFamily="34" charset="0"/>
              </a:rPr>
              <a:pPr eaLnBrk="1" fontAlgn="base" hangingPunct="1">
                <a:spcBef>
                  <a:spcPct val="0"/>
                </a:spcBef>
                <a:spcAft>
                  <a:spcPct val="0"/>
                </a:spcAft>
                <a:defRPr/>
              </a:pPr>
              <a:t>34</a:t>
            </a:fld>
            <a:endParaRPr lang="zh-TW" altLang="en-US" smtClean="0">
              <a:latin typeface="Calibri" pitchFamily="34" charset="0"/>
            </a:endParaRPr>
          </a:p>
        </p:txBody>
      </p:sp>
    </p:spTree>
    <p:extLst>
      <p:ext uri="{BB962C8B-B14F-4D97-AF65-F5344CB8AC3E}">
        <p14:creationId xmlns:p14="http://schemas.microsoft.com/office/powerpoint/2010/main" val="65427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75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智慧醫療產業是相當具亮點的產業，可結合台灣優勢的資通訊科技布局全球市場。去年行政院會通過健康照護升值白金方案，而整個計畫最大特色就是智慧醫療。</a:t>
            </a:r>
          </a:p>
          <a:p>
            <a:pPr eaLnBrk="1" hangingPunct="1">
              <a:spcBef>
                <a:spcPct val="0"/>
              </a:spcBef>
            </a:pPr>
            <a:endParaRPr lang="zh-TW" altLang="en-US" dirty="0" smtClean="0"/>
          </a:p>
          <a:p>
            <a:pPr eaLnBrk="1" hangingPunct="1">
              <a:spcBef>
                <a:spcPct val="0"/>
              </a:spcBef>
            </a:pPr>
            <a:r>
              <a:rPr lang="zh-TW" altLang="en-US" dirty="0" smtClean="0"/>
              <a:t>智慧醫療包括健保</a:t>
            </a:r>
            <a:r>
              <a:rPr lang="en-US" altLang="zh-TW" dirty="0" smtClean="0"/>
              <a:t>IC</a:t>
            </a:r>
            <a:r>
              <a:rPr lang="zh-TW" altLang="en-US" dirty="0" smtClean="0"/>
              <a:t>卡改善計畫；醫院安全關懷</a:t>
            </a:r>
            <a:r>
              <a:rPr lang="en-US" altLang="zh-TW" dirty="0" smtClean="0"/>
              <a:t>RFID</a:t>
            </a:r>
            <a:r>
              <a:rPr lang="zh-TW" altLang="en-US" dirty="0" smtClean="0"/>
              <a:t>（電子辨識系統）計畫、遠距照護計畫</a:t>
            </a:r>
            <a:r>
              <a:rPr lang="en-US" altLang="zh-TW" dirty="0" smtClean="0"/>
              <a:t>……</a:t>
            </a:r>
            <a:r>
              <a:rPr lang="zh-TW" altLang="en-US" dirty="0" smtClean="0"/>
              <a:t>等。</a:t>
            </a:r>
          </a:p>
          <a:p>
            <a:pPr eaLnBrk="1" hangingPunct="1">
              <a:spcBef>
                <a:spcPct val="0"/>
              </a:spcBef>
            </a:pPr>
            <a:endParaRPr lang="zh-TW" altLang="en-US" dirty="0" smtClean="0"/>
          </a:p>
          <a:p>
            <a:pPr eaLnBrk="1" hangingPunct="1">
              <a:spcBef>
                <a:spcPct val="0"/>
              </a:spcBef>
            </a:pPr>
            <a:r>
              <a:rPr lang="zh-TW" altLang="en-US" dirty="0" smtClean="0"/>
              <a:t>醫院安全關懷</a:t>
            </a:r>
            <a:r>
              <a:rPr lang="en-US" altLang="zh-TW" dirty="0" smtClean="0"/>
              <a:t>RFID</a:t>
            </a:r>
            <a:r>
              <a:rPr lang="zh-TW" altLang="en-US" dirty="0" smtClean="0"/>
              <a:t>計畫是將</a:t>
            </a:r>
            <a:r>
              <a:rPr lang="en-US" altLang="zh-TW" dirty="0" smtClean="0"/>
              <a:t>RFID</a:t>
            </a:r>
            <a:r>
              <a:rPr lang="zh-TW" altLang="en-US" dirty="0" smtClean="0"/>
              <a:t>技術廣泛應用在老人照護、病人照護，針對植入人體儀器進行追蹤。</a:t>
            </a:r>
          </a:p>
          <a:p>
            <a:pPr eaLnBrk="1" hangingPunct="1">
              <a:spcBef>
                <a:spcPct val="0"/>
              </a:spcBef>
            </a:pPr>
            <a:endParaRPr lang="zh-TW" altLang="en-US" dirty="0" smtClean="0"/>
          </a:p>
          <a:p>
            <a:pPr eaLnBrk="1" hangingPunct="1">
              <a:spcBef>
                <a:spcPct val="0"/>
              </a:spcBef>
            </a:pPr>
            <a:r>
              <a:rPr lang="zh-TW" altLang="en-US" dirty="0" smtClean="0"/>
              <a:t>遠距照護是透過醫療照護與資通訊科技結合應用，推動社區、居家、機構式等三種科技化照護模式。</a:t>
            </a:r>
          </a:p>
          <a:p>
            <a:pPr eaLnBrk="1" hangingPunct="1">
              <a:spcBef>
                <a:spcPct val="0"/>
              </a:spcBef>
            </a:pPr>
            <a:endParaRPr lang="zh-TW" altLang="en-US" dirty="0" smtClean="0"/>
          </a:p>
          <a:p>
            <a:pPr eaLnBrk="1" hangingPunct="1">
              <a:spcBef>
                <a:spcPct val="0"/>
              </a:spcBef>
            </a:pPr>
            <a:r>
              <a:rPr lang="zh-TW" altLang="en-US" dirty="0" smtClean="0"/>
              <a:t>前衛生署長葉金川認為，</a:t>
            </a:r>
            <a:r>
              <a:rPr lang="en-US" altLang="zh-TW" dirty="0" smtClean="0"/>
              <a:t>IT</a:t>
            </a:r>
            <a:r>
              <a:rPr lang="zh-TW" altLang="en-US" dirty="0" smtClean="0"/>
              <a:t>（資訊科技）產業是台灣強項，結合資訊技術與醫療整合，打破資源地域時空限制，商機無限，智慧醫療服務將能提升醫療服務品質及資源運用效能。</a:t>
            </a:r>
          </a:p>
          <a:p>
            <a:pPr eaLnBrk="1" hangingPunct="1">
              <a:spcBef>
                <a:spcPct val="0"/>
              </a:spcBef>
            </a:pPr>
            <a:endParaRPr lang="zh-TW" altLang="en-US" dirty="0" smtClean="0"/>
          </a:p>
          <a:p>
            <a:pPr eaLnBrk="1" hangingPunct="1">
              <a:spcBef>
                <a:spcPct val="0"/>
              </a:spcBef>
            </a:pPr>
            <a:r>
              <a:rPr lang="zh-TW" altLang="en-US" dirty="0" smtClean="0"/>
              <a:t>葉金川又說，美國總統歐巴馬計畫投入新台幣約</a:t>
            </a:r>
            <a:r>
              <a:rPr lang="en-US" altLang="zh-TW" dirty="0" smtClean="0"/>
              <a:t>80</a:t>
            </a:r>
            <a:r>
              <a:rPr lang="zh-TW" altLang="en-US" dirty="0" smtClean="0"/>
              <a:t>億元進行病歷電子化，而目前台灣</a:t>
            </a:r>
            <a:r>
              <a:rPr lang="en-US" altLang="zh-TW" dirty="0" smtClean="0"/>
              <a:t>500</a:t>
            </a:r>
            <a:r>
              <a:rPr lang="zh-TW" altLang="en-US" dirty="0" smtClean="0"/>
              <a:t>多家醫療院所，約</a:t>
            </a:r>
            <a:r>
              <a:rPr lang="en-US" altLang="zh-TW" dirty="0" smtClean="0"/>
              <a:t>42</a:t>
            </a:r>
            <a:r>
              <a:rPr lang="zh-TW" altLang="en-US" dirty="0" smtClean="0"/>
              <a:t>％已病歷電子化，只需再花費近</a:t>
            </a:r>
            <a:r>
              <a:rPr lang="en-US" altLang="zh-TW" dirty="0" smtClean="0"/>
              <a:t>14</a:t>
            </a:r>
            <a:r>
              <a:rPr lang="zh-TW" altLang="en-US" dirty="0" smtClean="0"/>
              <a:t>億元，以</a:t>
            </a:r>
            <a:r>
              <a:rPr lang="en-US" altLang="zh-TW" dirty="0" smtClean="0"/>
              <a:t>5</a:t>
            </a:r>
            <a:r>
              <a:rPr lang="zh-TW" altLang="en-US" dirty="0" smtClean="0"/>
              <a:t>年時間，就能做到全台所有醫院病歷電子化，</a:t>
            </a:r>
            <a:r>
              <a:rPr lang="en-US" altLang="zh-TW" dirty="0" smtClean="0"/>
              <a:t>2</a:t>
            </a:r>
            <a:r>
              <a:rPr lang="zh-TW" altLang="en-US" dirty="0" smtClean="0"/>
              <a:t>年內建立影像交換中心，相關病人資料都能透過網路交換，使資訊流通毫無障礙，此為未來智慧醫療的重要基礎。</a:t>
            </a:r>
          </a:p>
          <a:p>
            <a:pPr eaLnBrk="1" hangingPunct="1">
              <a:spcBef>
                <a:spcPct val="0"/>
              </a:spcBef>
            </a:pPr>
            <a:endParaRPr lang="zh-TW" altLang="en-US" dirty="0" smtClean="0"/>
          </a:p>
          <a:p>
            <a:pPr eaLnBrk="1" hangingPunct="1">
              <a:spcBef>
                <a:spcPct val="0"/>
              </a:spcBef>
            </a:pPr>
            <a:r>
              <a:rPr lang="zh-TW" altLang="en-US" dirty="0" smtClean="0"/>
              <a:t>未來將可將</a:t>
            </a:r>
            <a:r>
              <a:rPr lang="en-US" altLang="zh-TW" dirty="0" smtClean="0"/>
              <a:t>RFID</a:t>
            </a:r>
            <a:r>
              <a:rPr lang="zh-TW" altLang="en-US" dirty="0" smtClean="0"/>
              <a:t>產業與醫療資訊的創新模式輸出，也可將醫療機構電子病歷化及影像傳輸等提供輸出，增加病患跨國就醫，搶食歐美等電子病歷化市場商機。推估</a:t>
            </a:r>
            <a:r>
              <a:rPr lang="en-US" altLang="zh-TW" dirty="0" smtClean="0"/>
              <a:t>4</a:t>
            </a:r>
            <a:r>
              <a:rPr lang="zh-TW" altLang="en-US" dirty="0" smtClean="0"/>
              <a:t>年內這塊市場國內約有</a:t>
            </a:r>
            <a:r>
              <a:rPr lang="en-US" altLang="zh-TW" dirty="0" smtClean="0"/>
              <a:t>1293</a:t>
            </a:r>
            <a:r>
              <a:rPr lang="zh-TW" altLang="en-US" dirty="0" smtClean="0"/>
              <a:t>億元。</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Reference: </a:t>
            </a:r>
            <a:r>
              <a:rPr lang="en-US" altLang="zh-TW" dirty="0" smtClean="0">
                <a:hlinkClick r:id="rId3"/>
              </a:rPr>
              <a:t>http://nmart.pixnet.net/blog/post/21398889-%E6%99%BA%E6%85%A7%E9%86%AB%E7%99%82%E7%94%A2%E6%A5%AD</a:t>
            </a:r>
            <a:endParaRPr lang="zh-TW" altLang="en-US" dirty="0" smtClean="0"/>
          </a:p>
          <a:p>
            <a:pPr eaLnBrk="1" hangingPunct="1">
              <a:spcBef>
                <a:spcPct val="0"/>
              </a:spcBef>
            </a:pPr>
            <a:endParaRPr lang="zh-TW" altLang="en-US" dirty="0" smtClean="0"/>
          </a:p>
        </p:txBody>
      </p:sp>
      <p:sp>
        <p:nvSpPr>
          <p:cNvPr id="6758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29116" indent="-318890" eaLnBrk="0" hangingPunct="0">
              <a:defRPr>
                <a:solidFill>
                  <a:schemeClr val="tx1"/>
                </a:solidFill>
                <a:latin typeface="Arial" charset="0"/>
                <a:ea typeface="新細明體" charset="-120"/>
              </a:defRPr>
            </a:lvl2pPr>
            <a:lvl3pPr marL="1275562" indent="-255112" eaLnBrk="0" hangingPunct="0">
              <a:defRPr>
                <a:solidFill>
                  <a:schemeClr val="tx1"/>
                </a:solidFill>
                <a:latin typeface="Arial" charset="0"/>
                <a:ea typeface="新細明體" charset="-120"/>
              </a:defRPr>
            </a:lvl3pPr>
            <a:lvl4pPr marL="1785786" indent="-255112" eaLnBrk="0" hangingPunct="0">
              <a:defRPr>
                <a:solidFill>
                  <a:schemeClr val="tx1"/>
                </a:solidFill>
                <a:latin typeface="Arial" charset="0"/>
                <a:ea typeface="新細明體" charset="-120"/>
              </a:defRPr>
            </a:lvl4pPr>
            <a:lvl5pPr marL="2296011" indent="-255112" eaLnBrk="0" hangingPunct="0">
              <a:defRPr>
                <a:solidFill>
                  <a:schemeClr val="tx1"/>
                </a:solidFill>
                <a:latin typeface="Arial" charset="0"/>
                <a:ea typeface="新細明體" charset="-120"/>
              </a:defRPr>
            </a:lvl5pPr>
            <a:lvl6pPr marL="2806236" indent="-255112" eaLnBrk="0" fontAlgn="base" hangingPunct="0">
              <a:spcBef>
                <a:spcPct val="0"/>
              </a:spcBef>
              <a:spcAft>
                <a:spcPct val="0"/>
              </a:spcAft>
              <a:defRPr>
                <a:solidFill>
                  <a:schemeClr val="tx1"/>
                </a:solidFill>
                <a:latin typeface="Arial" charset="0"/>
                <a:ea typeface="新細明體" charset="-120"/>
              </a:defRPr>
            </a:lvl6pPr>
            <a:lvl7pPr marL="3316461" indent="-255112" eaLnBrk="0" fontAlgn="base" hangingPunct="0">
              <a:spcBef>
                <a:spcPct val="0"/>
              </a:spcBef>
              <a:spcAft>
                <a:spcPct val="0"/>
              </a:spcAft>
              <a:defRPr>
                <a:solidFill>
                  <a:schemeClr val="tx1"/>
                </a:solidFill>
                <a:latin typeface="Arial" charset="0"/>
                <a:ea typeface="新細明體" charset="-120"/>
              </a:defRPr>
            </a:lvl7pPr>
            <a:lvl8pPr marL="3826686" indent="-255112" eaLnBrk="0" fontAlgn="base" hangingPunct="0">
              <a:spcBef>
                <a:spcPct val="0"/>
              </a:spcBef>
              <a:spcAft>
                <a:spcPct val="0"/>
              </a:spcAft>
              <a:defRPr>
                <a:solidFill>
                  <a:schemeClr val="tx1"/>
                </a:solidFill>
                <a:latin typeface="Arial" charset="0"/>
                <a:ea typeface="新細明體" charset="-120"/>
              </a:defRPr>
            </a:lvl8pPr>
            <a:lvl9pPr marL="4336909" indent="-255112"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864A507D-FF3D-4DAA-9C12-198D23CB100F}" type="slidenum">
              <a:rPr lang="zh-TW" altLang="en-US" smtClean="0">
                <a:latin typeface="Calibri" pitchFamily="34" charset="0"/>
              </a:rPr>
              <a:pPr eaLnBrk="1" fontAlgn="base" hangingPunct="1">
                <a:spcBef>
                  <a:spcPct val="0"/>
                </a:spcBef>
                <a:spcAft>
                  <a:spcPct val="0"/>
                </a:spcAft>
                <a:defRPr/>
              </a:pPr>
              <a:t>36</a:t>
            </a:fld>
            <a:endParaRPr lang="zh-TW" altLang="en-US" smtClean="0">
              <a:latin typeface="Calibri" pitchFamily="34" charset="0"/>
            </a:endParaRPr>
          </a:p>
        </p:txBody>
      </p:sp>
    </p:spTree>
    <p:extLst>
      <p:ext uri="{BB962C8B-B14F-4D97-AF65-F5344CB8AC3E}">
        <p14:creationId xmlns:p14="http://schemas.microsoft.com/office/powerpoint/2010/main" val="858057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智慧家庭</a:t>
            </a:r>
            <a:endParaRPr lang="en-US" altLang="zh-TW" dirty="0" smtClean="0"/>
          </a:p>
          <a:p>
            <a:r>
              <a:rPr lang="zh-TW" altLang="en-US" dirty="0" smtClean="0"/>
              <a:t>智慧家庭中包含許多應用，像是安全上的監控、家中的家庭網路、家庭劇院、能源控制、燈光控制等，讓家中的設施去服務家中的成員，替生活帶來更多的便利。</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37</a:t>
            </a:fld>
            <a:endParaRPr lang="zh-TW" altLang="en-US"/>
          </a:p>
        </p:txBody>
      </p:sp>
    </p:spTree>
    <p:extLst>
      <p:ext uri="{BB962C8B-B14F-4D97-AF65-F5344CB8AC3E}">
        <p14:creationId xmlns:p14="http://schemas.microsoft.com/office/powerpoint/2010/main" val="4214571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06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網連車輛例子</a:t>
            </a:r>
            <a:r>
              <a:rPr lang="en-US" altLang="zh-TW" dirty="0" smtClean="0"/>
              <a:t>:</a:t>
            </a:r>
          </a:p>
          <a:p>
            <a:pPr eaLnBrk="1" hangingPunct="1">
              <a:spcBef>
                <a:spcPct val="0"/>
              </a:spcBef>
            </a:pPr>
            <a:endParaRPr lang="en-US" altLang="zh-TW" dirty="0" smtClean="0"/>
          </a:p>
          <a:p>
            <a:pPr eaLnBrk="1" hangingPunct="1">
              <a:spcBef>
                <a:spcPct val="0"/>
              </a:spcBef>
            </a:pPr>
            <a:r>
              <a:rPr lang="zh-TW" altLang="en-US" dirty="0" smtClean="0"/>
              <a:t>例如車載系統在車輛與車輛間藉由網路進行資料傳輸、彼此溝通。</a:t>
            </a:r>
            <a:endParaRPr lang="en-US" altLang="zh-TW" dirty="0" smtClean="0"/>
          </a:p>
          <a:p>
            <a:pPr eaLnBrk="1" hangingPunct="1">
              <a:spcBef>
                <a:spcPct val="0"/>
              </a:spcBef>
            </a:pPr>
            <a:r>
              <a:rPr lang="zh-TW" altLang="en-US" dirty="0" smtClean="0"/>
              <a:t>車載系統必須要</a:t>
            </a:r>
            <a:endParaRPr lang="en-US" altLang="zh-TW" dirty="0" smtClean="0"/>
          </a:p>
          <a:p>
            <a:pPr eaLnBrk="1" hangingPunct="1">
              <a:spcBef>
                <a:spcPct val="0"/>
              </a:spcBef>
            </a:pPr>
            <a:r>
              <a:rPr lang="en-US" altLang="zh-TW" dirty="0" smtClean="0"/>
              <a:t>1. </a:t>
            </a:r>
            <a:r>
              <a:rPr lang="zh-TW" altLang="en-US" dirty="0" smtClean="0"/>
              <a:t>收集車子相關資訊，應用程式再利用這些資訊偵測車子任何異狀</a:t>
            </a:r>
          </a:p>
          <a:p>
            <a:pPr eaLnBrk="1" hangingPunct="1">
              <a:spcBef>
                <a:spcPct val="0"/>
              </a:spcBef>
            </a:pPr>
            <a:r>
              <a:rPr lang="en-US" altLang="zh-TW" dirty="0" smtClean="0"/>
              <a:t>2. </a:t>
            </a:r>
            <a:r>
              <a:rPr lang="zh-TW" altLang="en-US" dirty="0" smtClean="0"/>
              <a:t>和車商雙向溝通：升級軟體、提供保養資訊等等</a:t>
            </a:r>
          </a:p>
          <a:p>
            <a:pPr eaLnBrk="1" hangingPunct="1">
              <a:spcBef>
                <a:spcPct val="0"/>
              </a:spcBef>
            </a:pPr>
            <a:r>
              <a:rPr lang="en-US" altLang="zh-TW" dirty="0" smtClean="0"/>
              <a:t>3. </a:t>
            </a:r>
            <a:r>
              <a:rPr lang="zh-TW" altLang="en-US" dirty="0" smtClean="0"/>
              <a:t>提供保險業計算保費</a:t>
            </a:r>
          </a:p>
          <a:p>
            <a:pPr eaLnBrk="1" hangingPunct="1">
              <a:spcBef>
                <a:spcPct val="0"/>
              </a:spcBef>
            </a:pPr>
            <a:r>
              <a:rPr lang="en-US" altLang="zh-TW" dirty="0" smtClean="0"/>
              <a:t>4. </a:t>
            </a:r>
            <a:r>
              <a:rPr lang="zh-TW" altLang="en-US" dirty="0" smtClean="0"/>
              <a:t>娛樂、防盜、緊急求救、國道電子計費、軌跡監測等等</a:t>
            </a:r>
          </a:p>
          <a:p>
            <a:pPr eaLnBrk="1" hangingPunct="1">
              <a:spcBef>
                <a:spcPct val="0"/>
              </a:spcBef>
            </a:pPr>
            <a:endParaRPr lang="zh-TW" altLang="en-US" dirty="0" smtClean="0"/>
          </a:p>
        </p:txBody>
      </p:sp>
      <p:sp>
        <p:nvSpPr>
          <p:cNvPr id="4" name="Slide Number Placeholder 3"/>
          <p:cNvSpPr>
            <a:spLocks noGrp="1"/>
          </p:cNvSpPr>
          <p:nvPr>
            <p:ph type="sldNum" sz="quarter" idx="10"/>
          </p:nvPr>
        </p:nvSpPr>
        <p:spPr/>
        <p:txBody>
          <a:bodyPr/>
          <a:lstStyle/>
          <a:p>
            <a:pPr>
              <a:defRPr/>
            </a:pPr>
            <a:fld id="{9BD86702-B85F-4853-9365-0495EE584E51}" type="slidenum">
              <a:rPr lang="zh-TW" altLang="en-US" smtClean="0"/>
              <a:pPr>
                <a:defRPr/>
              </a:pPr>
              <a:t>39</a:t>
            </a:fld>
            <a:endParaRPr lang="zh-TW" altLang="en-US"/>
          </a:p>
        </p:txBody>
      </p:sp>
    </p:spTree>
    <p:extLst>
      <p:ext uri="{BB962C8B-B14F-4D97-AF65-F5344CB8AC3E}">
        <p14:creationId xmlns:p14="http://schemas.microsoft.com/office/powerpoint/2010/main" val="289851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zh-TW" altLang="en-US" dirty="0" smtClean="0"/>
              <a:t>物聯網目前現況</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zh-TW" altLang="en-US" dirty="0" smtClean="0"/>
              <a:t>物聯網的前瞻</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pPr>
              <a:defRPr/>
            </a:pPr>
            <a:fld id="{9BD86702-B85F-4853-9365-0495EE584E51}" type="slidenum">
              <a:rPr lang="zh-TW" altLang="en-US" smtClean="0"/>
              <a:pPr>
                <a:defRPr/>
              </a:pPr>
              <a:t>2</a:t>
            </a:fld>
            <a:endParaRPr lang="zh-TW" altLang="en-US"/>
          </a:p>
        </p:txBody>
      </p:sp>
    </p:spTree>
    <p:extLst>
      <p:ext uri="{BB962C8B-B14F-4D97-AF65-F5344CB8AC3E}">
        <p14:creationId xmlns:p14="http://schemas.microsoft.com/office/powerpoint/2010/main" val="238398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物聯網的市場趨勢</a:t>
            </a:r>
            <a:endParaRPr lang="en-US" altLang="zh-TW" dirty="0" smtClean="0"/>
          </a:p>
          <a:p>
            <a:r>
              <a:rPr lang="en-US" altLang="zh-TW" dirty="0" smtClean="0"/>
              <a:t>-</a:t>
            </a:r>
            <a:r>
              <a:rPr lang="zh-TW" altLang="en-US" dirty="0" smtClean="0"/>
              <a:t>所以裝置都連接上網路</a:t>
            </a:r>
            <a:r>
              <a:rPr lang="en-US" altLang="zh-TW" dirty="0" smtClean="0"/>
              <a:t>(</a:t>
            </a:r>
            <a:r>
              <a:rPr lang="zh-TW" altLang="en-US" dirty="0" smtClean="0"/>
              <a:t>估計在</a:t>
            </a:r>
            <a:r>
              <a:rPr lang="en-US" altLang="zh-TW" dirty="0" smtClean="0"/>
              <a:t>2020</a:t>
            </a:r>
            <a:r>
              <a:rPr lang="zh-TW" altLang="en-US" dirty="0" smtClean="0"/>
              <a:t>年時會有</a:t>
            </a:r>
            <a:r>
              <a:rPr lang="en-US" altLang="zh-TW" dirty="0" smtClean="0"/>
              <a:t>500</a:t>
            </a:r>
            <a:r>
              <a:rPr lang="zh-TW" altLang="en-US" dirty="0" smtClean="0"/>
              <a:t>億個裝置</a:t>
            </a:r>
            <a:r>
              <a:rPr lang="en-US" altLang="zh-TW" dirty="0" smtClean="0"/>
              <a:t>)</a:t>
            </a:r>
          </a:p>
          <a:p>
            <a:r>
              <a:rPr lang="en-US" altLang="zh-TW" dirty="0" smtClean="0"/>
              <a:t>-</a:t>
            </a:r>
            <a:r>
              <a:rPr lang="zh-TW" altLang="en-US" dirty="0" smtClean="0"/>
              <a:t>處理器、記憶體的經濟效益 </a:t>
            </a:r>
            <a:r>
              <a:rPr lang="en-US" altLang="zh-TW" dirty="0" smtClean="0"/>
              <a:t>(</a:t>
            </a:r>
            <a:r>
              <a:rPr lang="zh-TW" altLang="en-US" dirty="0" smtClean="0"/>
              <a:t>例如</a:t>
            </a:r>
            <a:r>
              <a:rPr lang="en-US" altLang="zh-TW" dirty="0" smtClean="0"/>
              <a:t>Intel</a:t>
            </a:r>
            <a:r>
              <a:rPr lang="zh-TW" altLang="en-US" dirty="0" smtClean="0"/>
              <a:t>宣布穿戴式裝置的</a:t>
            </a:r>
            <a:r>
              <a:rPr lang="en-US" altLang="zh-TW" dirty="0" smtClean="0"/>
              <a:t>Quark</a:t>
            </a:r>
            <a:r>
              <a:rPr lang="zh-TW" altLang="en-US" dirty="0" smtClean="0"/>
              <a:t>及</a:t>
            </a:r>
            <a:r>
              <a:rPr lang="en-US" altLang="zh-TW" dirty="0" smtClean="0"/>
              <a:t>Atom)</a:t>
            </a:r>
          </a:p>
          <a:p>
            <a:r>
              <a:rPr lang="en-US" altLang="zh-TW" dirty="0" smtClean="0"/>
              <a:t>-</a:t>
            </a:r>
            <a:r>
              <a:rPr lang="zh-TW" altLang="en-US" dirty="0" smtClean="0"/>
              <a:t>大數據及分析 </a:t>
            </a:r>
            <a:r>
              <a:rPr lang="en-US" altLang="zh-TW" dirty="0" smtClean="0"/>
              <a:t>(</a:t>
            </a:r>
            <a:r>
              <a:rPr lang="zh-TW" altLang="en-US" dirty="0" smtClean="0"/>
              <a:t>例如機器學習</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45</a:t>
            </a:fld>
            <a:endParaRPr lang="zh-TW" altLang="en-US"/>
          </a:p>
        </p:txBody>
      </p:sp>
    </p:spTree>
    <p:extLst>
      <p:ext uri="{BB962C8B-B14F-4D97-AF65-F5344CB8AC3E}">
        <p14:creationId xmlns:p14="http://schemas.microsoft.com/office/powerpoint/2010/main" val="2074759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物聯網的趨勢</a:t>
            </a:r>
            <a:endParaRPr lang="en-US" altLang="zh-TW" dirty="0" smtClean="0"/>
          </a:p>
          <a:p>
            <a:r>
              <a:rPr lang="en-US" altLang="zh-TW" dirty="0" smtClean="0"/>
              <a:t>-</a:t>
            </a:r>
            <a:r>
              <a:rPr lang="zh-TW" altLang="en-US" dirty="0" smtClean="0"/>
              <a:t>物聯網的商業機會</a:t>
            </a:r>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46</a:t>
            </a:fld>
            <a:endParaRPr lang="zh-TW" altLang="en-US"/>
          </a:p>
        </p:txBody>
      </p:sp>
    </p:spTree>
    <p:extLst>
      <p:ext uri="{BB962C8B-B14F-4D97-AF65-F5344CB8AC3E}">
        <p14:creationId xmlns:p14="http://schemas.microsoft.com/office/powerpoint/2010/main" val="1711169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物聯網系統架構</a:t>
            </a:r>
            <a:endParaRPr lang="en-US" altLang="zh-TW" dirty="0" smtClean="0"/>
          </a:p>
          <a:p>
            <a:r>
              <a:rPr lang="zh-TW" altLang="en-US" dirty="0" smtClean="0"/>
              <a:t>台灣以</a:t>
            </a:r>
            <a:r>
              <a:rPr lang="en-US" altLang="zh-TW" dirty="0" smtClean="0"/>
              <a:t>Machine</a:t>
            </a:r>
            <a:r>
              <a:rPr lang="zh-TW" altLang="en-US" dirty="0" smtClean="0"/>
              <a:t>、</a:t>
            </a:r>
            <a:r>
              <a:rPr lang="en-US" altLang="zh-TW" dirty="0" smtClean="0"/>
              <a:t>Module</a:t>
            </a:r>
            <a:r>
              <a:rPr lang="zh-TW" altLang="en-US" dirty="0" smtClean="0"/>
              <a:t>這兩塊比較強</a:t>
            </a:r>
            <a:endParaRPr lang="zh-TW" altLang="en-US" dirty="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49</a:t>
            </a:fld>
            <a:endParaRPr lang="zh-TW" altLang="en-US"/>
          </a:p>
        </p:txBody>
      </p:sp>
    </p:spTree>
    <p:extLst>
      <p:ext uri="{BB962C8B-B14F-4D97-AF65-F5344CB8AC3E}">
        <p14:creationId xmlns:p14="http://schemas.microsoft.com/office/powerpoint/2010/main" val="190607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2013</a:t>
            </a:r>
            <a:r>
              <a:rPr lang="zh-TW" altLang="en-US" dirty="0" smtClean="0"/>
              <a:t>年，</a:t>
            </a:r>
            <a:r>
              <a:rPr lang="en-US" altLang="zh-TW" dirty="0" err="1" smtClean="0"/>
              <a:t>Infonetics</a:t>
            </a:r>
            <a:r>
              <a:rPr lang="zh-TW" altLang="en-US" dirty="0" smtClean="0"/>
              <a:t>預測未來幾年的物聯網服務收入，他們預測在</a:t>
            </a:r>
            <a:r>
              <a:rPr lang="en-US" altLang="zh-TW" dirty="0" smtClean="0"/>
              <a:t>2017</a:t>
            </a:r>
            <a:r>
              <a:rPr lang="zh-TW" altLang="en-US" dirty="0" smtClean="0"/>
              <a:t>會成長至</a:t>
            </a:r>
            <a:r>
              <a:rPr lang="en-US" altLang="zh-TW" dirty="0" smtClean="0"/>
              <a:t>2012</a:t>
            </a:r>
            <a:r>
              <a:rPr lang="zh-TW" altLang="en-US" dirty="0" smtClean="0"/>
              <a:t>年的兩倍</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50</a:t>
            </a:fld>
            <a:endParaRPr lang="zh-TW" altLang="en-US"/>
          </a:p>
        </p:txBody>
      </p:sp>
    </p:spTree>
    <p:extLst>
      <p:ext uri="{BB962C8B-B14F-4D97-AF65-F5344CB8AC3E}">
        <p14:creationId xmlns:p14="http://schemas.microsoft.com/office/powerpoint/2010/main" val="1190305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7EA4FD31-BA09-46C8-BDA5-08193FE3CA2C}" type="slidenum">
              <a:rPr lang="en-US" altLang="zh-TW" smtClean="0">
                <a:latin typeface="Calibri" pitchFamily="34" charset="0"/>
              </a:rPr>
              <a:pPr eaLnBrk="1" fontAlgn="base" hangingPunct="1">
                <a:spcBef>
                  <a:spcPct val="0"/>
                </a:spcBef>
                <a:spcAft>
                  <a:spcPct val="0"/>
                </a:spcAft>
                <a:defRPr/>
              </a:pPr>
              <a:t>51</a:t>
            </a:fld>
            <a:endParaRPr lang="en-US" altLang="zh-TW" smtClean="0">
              <a:latin typeface="Calibri" pitchFamily="34" charset="0"/>
            </a:endParaRPr>
          </a:p>
        </p:txBody>
      </p:sp>
      <p:sp>
        <p:nvSpPr>
          <p:cNvPr id="83971" name="Rectangle 1"/>
          <p:cNvSpPr>
            <a:spLocks noGrp="1" noRot="1" noChangeAspect="1" noChangeArrowheads="1" noTextEdit="1"/>
          </p:cNvSpPr>
          <p:nvPr>
            <p:ph type="sldImg"/>
          </p:nvPr>
        </p:nvSpPr>
        <p:spPr bwMode="auto">
          <a:xfrm>
            <a:off x="1087438" y="806450"/>
            <a:ext cx="5303837" cy="3976688"/>
          </a:xfrm>
          <a:solidFill>
            <a:srgbClr val="FFFFFF"/>
          </a:solidFill>
          <a:ln>
            <a:solidFill>
              <a:srgbClr val="000000"/>
            </a:solidFill>
            <a:miter lim="800000"/>
            <a:headEnd/>
            <a:tailEnd/>
          </a:ln>
        </p:spPr>
      </p:sp>
      <p:sp>
        <p:nvSpPr>
          <p:cNvPr id="83972" name="Text Box 2"/>
          <p:cNvSpPr>
            <a:spLocks noGrp="1" noChangeArrowheads="1"/>
          </p:cNvSpPr>
          <p:nvPr>
            <p:ph type="body" idx="1"/>
          </p:nvPr>
        </p:nvSpPr>
        <p:spPr bwMode="auto">
          <a:xfrm>
            <a:off x="748247" y="5042109"/>
            <a:ext cx="5984235" cy="4774891"/>
          </a:xfrm>
          <a:noFill/>
        </p:spPr>
        <p:txBody>
          <a:bodyPr wrap="square" numCol="1" anchor="t" anchorCtr="0" compatLnSpc="1">
            <a:prstTxWarp prst="textNoShape">
              <a:avLst/>
            </a:prstTxWarp>
          </a:bodyPr>
          <a:lstStyle/>
          <a:p>
            <a:pPr>
              <a:spcBef>
                <a:spcPts val="433"/>
              </a:spcBef>
              <a:tabLst>
                <a:tab pos="0" algn="l"/>
                <a:tab pos="424226" algn="l"/>
                <a:tab pos="850169" algn="l"/>
                <a:tab pos="1276112" algn="l"/>
                <a:tab pos="1702054" algn="l"/>
                <a:tab pos="2127997" algn="l"/>
                <a:tab pos="2553941" algn="l"/>
                <a:tab pos="2979884" algn="l"/>
                <a:tab pos="3405827" algn="l"/>
                <a:tab pos="3833486" algn="l"/>
                <a:tab pos="4259429" algn="l"/>
                <a:tab pos="4685372" algn="l"/>
                <a:tab pos="5111316" algn="l"/>
                <a:tab pos="5537258" algn="l"/>
                <a:tab pos="5963201" algn="l"/>
                <a:tab pos="6389144" algn="l"/>
                <a:tab pos="6815087" algn="l"/>
                <a:tab pos="7241030" algn="l"/>
                <a:tab pos="7668690" algn="l"/>
                <a:tab pos="8094634" algn="l"/>
                <a:tab pos="8520577" algn="l"/>
              </a:tabLst>
            </a:pPr>
            <a:r>
              <a:rPr lang="zh-TW" altLang="en-US" dirty="0" smtClean="0"/>
              <a:t>然而這四大產業未來的命運可以會不盡相同，如圖所示，從下而上分別是硬體設備、資料傳輸、中介軟體、以及加值服務預估的利潤。明顯的是未來的服務利潤所佔的比例將越來越大，隨著基礎設施完成，加值服務將如雨後春筍般成長。目前各國政府皆極力推動物聯網，但硬體近年來的發展逐漸到達一個瓶頸，網路的佈建也漸漸飽和，各家硬體公司的淨利逐漸降低，以製作網路晶片、模組的瑞昱</a:t>
            </a:r>
            <a:r>
              <a:rPr lang="en-US" altLang="zh-TW" dirty="0" smtClean="0"/>
              <a:t>(</a:t>
            </a:r>
            <a:r>
              <a:rPr lang="en-US" altLang="zh-TW" dirty="0" err="1" smtClean="0"/>
              <a:t>Realtek</a:t>
            </a:r>
            <a:r>
              <a:rPr lang="en-US" altLang="zh-TW" dirty="0" smtClean="0"/>
              <a:t>)</a:t>
            </a:r>
            <a:r>
              <a:rPr lang="zh-TW" altLang="en-US" dirty="0" smtClean="0"/>
              <a:t>為例，民國</a:t>
            </a:r>
            <a:r>
              <a:rPr lang="en-US" altLang="zh-TW" dirty="0" smtClean="0"/>
              <a:t>91</a:t>
            </a:r>
            <a:r>
              <a:rPr lang="zh-TW" altLang="en-US" dirty="0" smtClean="0"/>
              <a:t>年第一季淨營業額約為</a:t>
            </a:r>
            <a:r>
              <a:rPr lang="en-US" altLang="zh-TW" dirty="0" smtClean="0"/>
              <a:t>23</a:t>
            </a:r>
            <a:r>
              <a:rPr lang="zh-TW" altLang="en-US" dirty="0" smtClean="0"/>
              <a:t>億臺幣，淨利為</a:t>
            </a:r>
            <a:r>
              <a:rPr lang="en-US" altLang="zh-TW" dirty="0" smtClean="0"/>
              <a:t>8</a:t>
            </a:r>
            <a:r>
              <a:rPr lang="zh-TW" altLang="en-US" dirty="0" smtClean="0"/>
              <a:t>億，淨利率為</a:t>
            </a:r>
            <a:r>
              <a:rPr lang="en-US" altLang="zh-TW" dirty="0" smtClean="0"/>
              <a:t>35%</a:t>
            </a:r>
            <a:r>
              <a:rPr lang="zh-TW" altLang="en-US" dirty="0" smtClean="0"/>
              <a:t>，過了十年到了現在 ，民國</a:t>
            </a:r>
            <a:r>
              <a:rPr lang="en-US" altLang="zh-TW" dirty="0" smtClean="0"/>
              <a:t>101</a:t>
            </a:r>
            <a:r>
              <a:rPr lang="zh-TW" altLang="en-US" dirty="0" smtClean="0"/>
              <a:t>年第一季的淨營業額接近</a:t>
            </a:r>
            <a:r>
              <a:rPr lang="en-US" altLang="zh-TW" dirty="0" smtClean="0"/>
              <a:t>57</a:t>
            </a:r>
            <a:r>
              <a:rPr lang="zh-TW" altLang="en-US" dirty="0" smtClean="0"/>
              <a:t>億，但淨利僅五億六千萬，淨利率只剩</a:t>
            </a:r>
            <a:r>
              <a:rPr lang="en-US" altLang="zh-TW" dirty="0" smtClean="0"/>
              <a:t>11%</a:t>
            </a:r>
            <a:r>
              <a:rPr lang="zh-TW" altLang="en-US" dirty="0" smtClean="0"/>
              <a:t>，利潤的成長反而倒退。</a:t>
            </a:r>
            <a:endParaRPr lang="en-US" altLang="zh-TW" dirty="0" smtClean="0"/>
          </a:p>
          <a:p>
            <a:pPr>
              <a:spcBef>
                <a:spcPts val="433"/>
              </a:spcBef>
              <a:tabLst>
                <a:tab pos="0" algn="l"/>
                <a:tab pos="424226" algn="l"/>
                <a:tab pos="850169" algn="l"/>
                <a:tab pos="1276112" algn="l"/>
                <a:tab pos="1702054" algn="l"/>
                <a:tab pos="2127997" algn="l"/>
                <a:tab pos="2553941" algn="l"/>
                <a:tab pos="2979884" algn="l"/>
                <a:tab pos="3405827" algn="l"/>
                <a:tab pos="3833486" algn="l"/>
                <a:tab pos="4259429" algn="l"/>
                <a:tab pos="4685372" algn="l"/>
                <a:tab pos="5111316" algn="l"/>
                <a:tab pos="5537258" algn="l"/>
                <a:tab pos="5963201" algn="l"/>
                <a:tab pos="6389144" algn="l"/>
                <a:tab pos="6815087" algn="l"/>
                <a:tab pos="7241030" algn="l"/>
                <a:tab pos="7668690" algn="l"/>
                <a:tab pos="8094634" algn="l"/>
                <a:tab pos="8520577" algn="l"/>
              </a:tabLst>
            </a:pPr>
            <a:endParaRPr lang="en-US" dirty="0" smtClean="0">
              <a:ea typeface="新細明體" charset="-120"/>
            </a:endParaRPr>
          </a:p>
          <a:p>
            <a:pPr>
              <a:spcBef>
                <a:spcPts val="433"/>
              </a:spcBef>
              <a:tabLst>
                <a:tab pos="0" algn="l"/>
                <a:tab pos="424226" algn="l"/>
                <a:tab pos="850169" algn="l"/>
                <a:tab pos="1276112" algn="l"/>
                <a:tab pos="1702054" algn="l"/>
                <a:tab pos="2127997" algn="l"/>
                <a:tab pos="2553941" algn="l"/>
                <a:tab pos="2979884" algn="l"/>
                <a:tab pos="3405827" algn="l"/>
                <a:tab pos="3833486" algn="l"/>
                <a:tab pos="4259429" algn="l"/>
                <a:tab pos="4685372" algn="l"/>
                <a:tab pos="5111316" algn="l"/>
                <a:tab pos="5537258" algn="l"/>
                <a:tab pos="5963201" algn="l"/>
                <a:tab pos="6389144" algn="l"/>
                <a:tab pos="6815087" algn="l"/>
                <a:tab pos="7241030" algn="l"/>
                <a:tab pos="7668690" algn="l"/>
                <a:tab pos="8094634" algn="l"/>
                <a:tab pos="8520577" algn="l"/>
              </a:tabLst>
            </a:pPr>
            <a:r>
              <a:rPr lang="zh-TW" altLang="en-US" dirty="0" smtClean="0"/>
              <a:t>瑞昱財報：</a:t>
            </a:r>
            <a:r>
              <a:rPr lang="en-US" altLang="zh-TW" dirty="0" smtClean="0"/>
              <a:t>http://www.realtek.com.tw/investor/incomeView.aspx?Langid=2&amp;PNid=3&amp;PFid=8&amp;Level=2</a:t>
            </a:r>
          </a:p>
        </p:txBody>
      </p:sp>
    </p:spTree>
    <p:extLst>
      <p:ext uri="{BB962C8B-B14F-4D97-AF65-F5344CB8AC3E}">
        <p14:creationId xmlns:p14="http://schemas.microsoft.com/office/powerpoint/2010/main" val="247489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未來幾年各類型裝置的使用數量預計</a:t>
            </a:r>
            <a:endParaRPr lang="zh-TW" altLang="en-US" dirty="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52</a:t>
            </a:fld>
            <a:endParaRPr lang="zh-TW" altLang="en-US"/>
          </a:p>
        </p:txBody>
      </p:sp>
    </p:spTree>
    <p:extLst>
      <p:ext uri="{BB962C8B-B14F-4D97-AF65-F5344CB8AC3E}">
        <p14:creationId xmlns:p14="http://schemas.microsoft.com/office/powerpoint/2010/main" val="3945084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服務及網路供應商</a:t>
            </a:r>
            <a:endParaRPr lang="en-US" altLang="zh-TW" dirty="0" smtClean="0"/>
          </a:p>
          <a:p>
            <a:r>
              <a:rPr lang="en-US" altLang="zh-TW" dirty="0" smtClean="0"/>
              <a:t>-</a:t>
            </a:r>
            <a:r>
              <a:rPr lang="zh-TW" altLang="en-US" dirty="0" smtClean="0"/>
              <a:t>網路供應商</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53</a:t>
            </a:fld>
            <a:endParaRPr lang="zh-TW" altLang="en-US"/>
          </a:p>
        </p:txBody>
      </p:sp>
    </p:spTree>
    <p:extLst>
      <p:ext uri="{BB962C8B-B14F-4D97-AF65-F5344CB8AC3E}">
        <p14:creationId xmlns:p14="http://schemas.microsoft.com/office/powerpoint/2010/main" val="2112707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服務及網路供應商</a:t>
            </a:r>
            <a:endParaRPr lang="en-US" altLang="zh-TW" dirty="0" smtClean="0"/>
          </a:p>
          <a:p>
            <a:r>
              <a:rPr lang="en-US" altLang="zh-TW" dirty="0" smtClean="0"/>
              <a:t>-</a:t>
            </a:r>
            <a:r>
              <a:rPr lang="zh-TW" altLang="en-US" dirty="0" smtClean="0"/>
              <a:t>物聯網虛擬網路供應商</a:t>
            </a:r>
            <a:endParaRPr lang="zh-TW" altLang="en-US" dirty="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54</a:t>
            </a:fld>
            <a:endParaRPr lang="zh-TW" altLang="en-US"/>
          </a:p>
        </p:txBody>
      </p:sp>
    </p:spTree>
    <p:extLst>
      <p:ext uri="{BB962C8B-B14F-4D97-AF65-F5344CB8AC3E}">
        <p14:creationId xmlns:p14="http://schemas.microsoft.com/office/powerpoint/2010/main" val="1223863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系統集成商</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55</a:t>
            </a:fld>
            <a:endParaRPr lang="zh-TW" altLang="en-US"/>
          </a:p>
        </p:txBody>
      </p:sp>
    </p:spTree>
    <p:extLst>
      <p:ext uri="{BB962C8B-B14F-4D97-AF65-F5344CB8AC3E}">
        <p14:creationId xmlns:p14="http://schemas.microsoft.com/office/powerpoint/2010/main" val="760036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47593">
              <a:defRPr/>
            </a:pPr>
            <a:r>
              <a:rPr lang="en-US" altLang="zh-TW" dirty="0" smtClean="0"/>
              <a:t>※Middleware</a:t>
            </a:r>
            <a:r>
              <a:rPr lang="zh-TW" altLang="en-US" dirty="0" smtClean="0"/>
              <a:t>及平台的供應商</a:t>
            </a:r>
            <a:endParaRPr lang="en-US" altLang="zh-TW" dirty="0" smtClean="0"/>
          </a:p>
          <a:p>
            <a:r>
              <a:rPr lang="en-US" altLang="zh-TW" dirty="0" smtClean="0"/>
              <a:t>Middleware</a:t>
            </a:r>
            <a:r>
              <a:rPr lang="zh-TW" altLang="en-US" dirty="0" smtClean="0"/>
              <a:t>存在於上層應用程式與作業系統之間的軟韌體</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56</a:t>
            </a:fld>
            <a:endParaRPr lang="zh-TW" altLang="en-US"/>
          </a:p>
        </p:txBody>
      </p:sp>
    </p:spTree>
    <p:extLst>
      <p:ext uri="{BB962C8B-B14F-4D97-AF65-F5344CB8AC3E}">
        <p14:creationId xmlns:p14="http://schemas.microsoft.com/office/powerpoint/2010/main" val="369794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47593">
              <a:defRPr/>
            </a:pPr>
            <a:r>
              <a:rPr lang="zh-TW" altLang="en-US" dirty="0" smtClean="0"/>
              <a:t>物聯網目前現況</a:t>
            </a:r>
            <a:endParaRPr lang="en-US" altLang="zh-TW" dirty="0" smtClean="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3</a:t>
            </a:fld>
            <a:endParaRPr lang="zh-TW" altLang="en-US"/>
          </a:p>
        </p:txBody>
      </p:sp>
    </p:spTree>
    <p:extLst>
      <p:ext uri="{BB962C8B-B14F-4D97-AF65-F5344CB8AC3E}">
        <p14:creationId xmlns:p14="http://schemas.microsoft.com/office/powerpoint/2010/main" val="447996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裝置及閘道的製造商</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57</a:t>
            </a:fld>
            <a:endParaRPr lang="zh-TW" altLang="en-US"/>
          </a:p>
        </p:txBody>
      </p:sp>
    </p:spTree>
    <p:extLst>
      <p:ext uri="{BB962C8B-B14F-4D97-AF65-F5344CB8AC3E}">
        <p14:creationId xmlns:p14="http://schemas.microsoft.com/office/powerpoint/2010/main" val="378657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晶片製造商</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58</a:t>
            </a:fld>
            <a:endParaRPr lang="zh-TW" altLang="en-US"/>
          </a:p>
        </p:txBody>
      </p:sp>
    </p:spTree>
    <p:extLst>
      <p:ext uri="{BB962C8B-B14F-4D97-AF65-F5344CB8AC3E}">
        <p14:creationId xmlns:p14="http://schemas.microsoft.com/office/powerpoint/2010/main" val="2511270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物聯網的前瞻</a:t>
            </a:r>
            <a:endParaRPr lang="en-US" altLang="zh-TW" dirty="0" smtClean="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59</a:t>
            </a:fld>
            <a:endParaRPr lang="zh-TW" altLang="en-US"/>
          </a:p>
        </p:txBody>
      </p:sp>
    </p:spTree>
    <p:extLst>
      <p:ext uri="{BB962C8B-B14F-4D97-AF65-F5344CB8AC3E}">
        <p14:creationId xmlns:p14="http://schemas.microsoft.com/office/powerpoint/2010/main" val="3642513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kumimoji="1" lang="zh-TW" altLang="en-US" dirty="0" smtClean="0"/>
              <a:t> 物聯網聯盟</a:t>
            </a:r>
            <a:endParaRPr kumimoji="1" lang="en-US" altLang="zh-TW" dirty="0" smtClean="0"/>
          </a:p>
          <a:p>
            <a:r>
              <a:rPr lang="zh-TW" altLang="en-US" dirty="0" smtClean="0"/>
              <a:t>目前有很多具有影響力的企業組建了物聯網聯盟，為未來物聯網領域的規範標準奠定了基礎。 如</a:t>
            </a:r>
            <a:r>
              <a:rPr lang="en-US" altLang="zh-TW" dirty="0" smtClean="0"/>
              <a:t>:</a:t>
            </a:r>
            <a:endParaRPr lang="en-US" altLang="zh-TW"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zh-TW" dirty="0" err="1" smtClean="0"/>
              <a:t>AllSeen</a:t>
            </a:r>
            <a:r>
              <a:rPr lang="en-US" altLang="zh-TW" dirty="0" smtClean="0"/>
              <a:t> Alliance</a:t>
            </a:r>
            <a:r>
              <a:rPr lang="zh-TW" altLang="en-US" dirty="0" smtClean="0"/>
              <a:t> 技術聯盟</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sz="1200" b="0" i="0" kern="1200" dirty="0" smtClean="0">
                <a:solidFill>
                  <a:schemeClr val="tx1"/>
                </a:solidFill>
                <a:effectLst/>
                <a:latin typeface="+mn-lt"/>
                <a:ea typeface="+mn-ea"/>
                <a:cs typeface="+mn-cs"/>
              </a:rPr>
              <a:t>開放互連基金會</a:t>
            </a:r>
            <a:endParaRPr lang="en-US" altLang="zh-TW" sz="1200" b="0" i="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zh-TW" dirty="0" smtClean="0"/>
              <a:t>Google Weave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zh-TW" dirty="0" smtClean="0"/>
              <a:t>Apple </a:t>
            </a:r>
            <a:r>
              <a:rPr lang="en-US" altLang="zh-TW" dirty="0" err="1" smtClean="0"/>
              <a:t>Homekit</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工業互聯網聯盟</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60</a:t>
            </a:fld>
            <a:endParaRPr lang="zh-TW" altLang="en-US"/>
          </a:p>
        </p:txBody>
      </p:sp>
    </p:spTree>
    <p:extLst>
      <p:ext uri="{BB962C8B-B14F-4D97-AF65-F5344CB8AC3E}">
        <p14:creationId xmlns:p14="http://schemas.microsoft.com/office/powerpoint/2010/main" val="1034023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lang="en-US" altLang="zh-TW" dirty="0" smtClean="0"/>
              <a:t> </a:t>
            </a:r>
            <a:r>
              <a:rPr lang="en-US" altLang="zh-TW" dirty="0" err="1" smtClean="0"/>
              <a:t>AllSeen</a:t>
            </a:r>
            <a:r>
              <a:rPr lang="en-US" altLang="zh-TW" dirty="0" smtClean="0"/>
              <a:t> Alliance  </a:t>
            </a:r>
          </a:p>
          <a:p>
            <a:endParaRPr lang="en-US" altLang="zh-TW" dirty="0" smtClean="0"/>
          </a:p>
          <a:p>
            <a:pPr marL="171450" indent="-171450">
              <a:buFontTx/>
              <a:buChar char="-"/>
            </a:pPr>
            <a:r>
              <a:rPr lang="en-US" altLang="zh-TW" dirty="0" err="1" smtClean="0"/>
              <a:t>AllSeen</a:t>
            </a:r>
            <a:r>
              <a:rPr lang="en-US" altLang="zh-TW" dirty="0" smtClean="0"/>
              <a:t> Alliance</a:t>
            </a:r>
            <a:r>
              <a:rPr lang="zh-TW" altLang="en-US" dirty="0" smtClean="0"/>
              <a:t>開發了基於</a:t>
            </a:r>
            <a:r>
              <a:rPr lang="en-US" altLang="zh-TW" dirty="0" smtClean="0"/>
              <a:t>AllJoyn</a:t>
            </a:r>
            <a:r>
              <a:rPr lang="zh-TW" altLang="en-US" dirty="0" smtClean="0"/>
              <a:t>的物聯網通信控制管理系統，是一個開源碼專案，主要用於基於</a:t>
            </a:r>
            <a:r>
              <a:rPr lang="en-US" altLang="zh-TW" dirty="0" err="1" smtClean="0"/>
              <a:t>WiFi</a:t>
            </a:r>
            <a:r>
              <a:rPr lang="zh-TW" altLang="en-US" dirty="0" smtClean="0"/>
              <a:t>、</a:t>
            </a:r>
            <a:r>
              <a:rPr lang="en-US" altLang="zh-TW" dirty="0" smtClean="0"/>
              <a:t>PLC</a:t>
            </a:r>
            <a:r>
              <a:rPr lang="zh-TW" altLang="en-US" dirty="0" smtClean="0"/>
              <a:t>、乙太網路及藍芽技術的近距離定位與點對點的無線傳輸。</a:t>
            </a:r>
            <a:endParaRPr lang="en-US" altLang="zh-TW" dirty="0" smtClean="0"/>
          </a:p>
          <a:p>
            <a:pPr marL="171450" indent="-171450">
              <a:buFontTx/>
              <a:buChar char="-"/>
            </a:pPr>
            <a:r>
              <a:rPr lang="zh-TW" altLang="en-US" dirty="0" smtClean="0"/>
              <a:t>核心是用</a:t>
            </a:r>
            <a:r>
              <a:rPr lang="en-US" altLang="zh-TW" sz="1400" dirty="0" smtClean="0"/>
              <a:t>C</a:t>
            </a:r>
            <a:r>
              <a:rPr lang="en-US" altLang="zh-TW" dirty="0" smtClean="0"/>
              <a:t>++</a:t>
            </a:r>
            <a:r>
              <a:rPr lang="zh-TW" altLang="en-US" dirty="0" smtClean="0"/>
              <a:t>編寫的，並提供多種語言綁定和可跨各種作業系統和晶片來開發。</a:t>
            </a:r>
            <a:endParaRPr lang="en-US" altLang="zh-TW" dirty="0" smtClean="0"/>
          </a:p>
          <a:p>
            <a:pPr marL="171450" indent="-171450">
              <a:buFontTx/>
              <a:buChar char="-"/>
            </a:pPr>
            <a:r>
              <a:rPr lang="en-US" altLang="zh-TW" dirty="0" smtClean="0"/>
              <a:t>AllJoyn</a:t>
            </a:r>
            <a:r>
              <a:rPr lang="zh-TW" altLang="en-US" dirty="0" smtClean="0"/>
              <a:t>框架提供了</a:t>
            </a:r>
            <a:r>
              <a:rPr lang="en-US" altLang="zh-TW" dirty="0" smtClean="0"/>
              <a:t>object-oriented</a:t>
            </a:r>
            <a:r>
              <a:rPr lang="zh-TW" altLang="en-US" dirty="0" smtClean="0"/>
              <a:t>方法使點對點的溝通變得容易，避免需要去處理低階網路協議和硬體。</a:t>
            </a:r>
            <a:endParaRPr lang="en-US" altLang="zh-TW" dirty="0" smtClean="0"/>
          </a:p>
          <a:p>
            <a:pPr marL="171450" indent="-171450">
              <a:buFontTx/>
              <a:buChar char="-"/>
            </a:pPr>
            <a:r>
              <a:rPr lang="en-US" altLang="zh-TW" dirty="0" smtClean="0"/>
              <a:t>AllJoyn</a:t>
            </a:r>
            <a:r>
              <a:rPr lang="zh-TW" altLang="en-US" dirty="0" smtClean="0"/>
              <a:t> </a:t>
            </a:r>
            <a:r>
              <a:rPr lang="en-US" altLang="zh-TW" dirty="0" smtClean="0"/>
              <a:t>SDK</a:t>
            </a:r>
            <a:r>
              <a:rPr lang="zh-TW" altLang="en-US" dirty="0" smtClean="0"/>
              <a:t> 提供了支援多種語言的</a:t>
            </a:r>
            <a:r>
              <a:rPr lang="en-US" altLang="zh-TW" dirty="0" smtClean="0"/>
              <a:t>API</a:t>
            </a:r>
            <a:r>
              <a:rPr lang="zh-TW" altLang="en-US" dirty="0" smtClean="0"/>
              <a:t>，讓開發人員創建利用</a:t>
            </a:r>
            <a:r>
              <a:rPr lang="en-US" altLang="zh-TW" dirty="0" smtClean="0"/>
              <a:t>AllJoyn</a:t>
            </a:r>
            <a:r>
              <a:rPr lang="zh-TW" altLang="en-US" dirty="0" smtClean="0"/>
              <a:t>功能的應用程式。</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61</a:t>
            </a:fld>
            <a:endParaRPr lang="zh-TW" altLang="en-US"/>
          </a:p>
        </p:txBody>
      </p:sp>
    </p:spTree>
    <p:extLst>
      <p:ext uri="{BB962C8B-B14F-4D97-AF65-F5344CB8AC3E}">
        <p14:creationId xmlns:p14="http://schemas.microsoft.com/office/powerpoint/2010/main" val="1836332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kumimoji="1" lang="zh-TW" altLang="en-US" dirty="0" smtClean="0"/>
              <a:t> </a:t>
            </a:r>
            <a:r>
              <a:rPr lang="en-US" altLang="zh-TW" dirty="0" smtClean="0"/>
              <a:t>Open Connectivity Foundation (OCF) </a:t>
            </a:r>
          </a:p>
          <a:p>
            <a:r>
              <a:rPr lang="en-US" altLang="zh-TW" dirty="0" smtClean="0"/>
              <a:t>-</a:t>
            </a:r>
            <a:r>
              <a:rPr lang="zh-TW" altLang="en-US" dirty="0" smtClean="0"/>
              <a:t>   </a:t>
            </a:r>
            <a:r>
              <a:rPr lang="en-US" altLang="zh-TW" dirty="0" smtClean="0"/>
              <a:t>OCF</a:t>
            </a:r>
            <a:r>
              <a:rPr lang="zh-TW" altLang="en-US" dirty="0" smtClean="0"/>
              <a:t>正在建立一個標準規範並且贊助一個開源項目，使之成為可能。</a:t>
            </a:r>
            <a:endParaRPr lang="en-US" altLang="zh-TW" dirty="0" smtClean="0"/>
          </a:p>
          <a:p>
            <a:pPr marL="171450" indent="-171450">
              <a:buFontTx/>
              <a:buChar char="-"/>
            </a:pPr>
            <a:r>
              <a:rPr lang="en-US" altLang="zh-TW" dirty="0" smtClean="0"/>
              <a:t>OCF</a:t>
            </a:r>
            <a:r>
              <a:rPr lang="zh-TW" altLang="en-US" dirty="0" smtClean="0"/>
              <a:t>將解開物聯網市場的巨大機遇，加快產業創新，幫助開發人員和公司創建符合單一開放標準的解決方案。 </a:t>
            </a:r>
            <a:r>
              <a:rPr lang="en-US" altLang="zh-TW" dirty="0" smtClean="0"/>
              <a:t>OCF</a:t>
            </a:r>
            <a:r>
              <a:rPr lang="zh-TW" altLang="en-US" dirty="0" smtClean="0"/>
              <a:t>將幫助確保消費者、企業和行業的安全互通性。</a:t>
            </a:r>
            <a:endParaRPr lang="en-US" altLang="zh-TW" dirty="0" smtClean="0"/>
          </a:p>
          <a:p>
            <a:pPr marL="171450" indent="-171450">
              <a:buFontTx/>
              <a:buChar char="-"/>
            </a:pPr>
            <a:r>
              <a:rPr lang="en-US" altLang="zh-TW" dirty="0" smtClean="0"/>
              <a:t>OCF</a:t>
            </a:r>
            <a:r>
              <a:rPr lang="zh-TW" altLang="en-US" dirty="0" smtClean="0"/>
              <a:t>統一了先前的</a:t>
            </a:r>
            <a:r>
              <a:rPr lang="en-US" altLang="zh-TW" dirty="0" smtClean="0"/>
              <a:t>Open Interconnect Consortium (OIC)</a:t>
            </a:r>
            <a:r>
              <a:rPr lang="zh-TW" altLang="en-US" dirty="0" smtClean="0"/>
              <a:t> 與各個層面的領先公司 </a:t>
            </a:r>
            <a:r>
              <a:rPr lang="en-US" altLang="zh-TW" dirty="0" smtClean="0"/>
              <a:t>-</a:t>
            </a:r>
            <a:r>
              <a:rPr lang="zh-TW" altLang="en-US" dirty="0" smtClean="0"/>
              <a:t> 矽、軟體、平台和成品 </a:t>
            </a:r>
            <a:r>
              <a:rPr lang="en-US" altLang="zh-TW" dirty="0" smtClean="0"/>
              <a:t>-</a:t>
            </a:r>
            <a:r>
              <a:rPr lang="zh-TW" altLang="en-US" dirty="0" smtClean="0"/>
              <a:t> 致力於提供物聯網解決方案的關鍵互通元素。</a:t>
            </a:r>
            <a:endParaRPr lang="en-US" altLang="zh-TW" dirty="0" smtClean="0"/>
          </a:p>
          <a:p>
            <a:pPr marL="171450" indent="-171450">
              <a:buFontTx/>
              <a:buChar char="-"/>
            </a:pPr>
            <a:r>
              <a:rPr lang="en-US" altLang="zh-TW" dirty="0" smtClean="0"/>
              <a:t>OCF</a:t>
            </a:r>
            <a:r>
              <a:rPr lang="zh-TW" altLang="en-US" dirty="0" smtClean="0"/>
              <a:t>贊助了ㄧ個叫做 </a:t>
            </a:r>
            <a:r>
              <a:rPr lang="en-US" altLang="zh-TW" dirty="0" err="1" smtClean="0"/>
              <a:t>IoTivity</a:t>
            </a:r>
            <a:r>
              <a:rPr lang="zh-TW" altLang="en-US" dirty="0" smtClean="0"/>
              <a:t>的開源項目 ，實作了</a:t>
            </a:r>
            <a:r>
              <a:rPr lang="en-US" altLang="zh-TW" dirty="0" smtClean="0"/>
              <a:t>OCF</a:t>
            </a:r>
            <a:r>
              <a:rPr lang="zh-TW" altLang="en-US" dirty="0" smtClean="0"/>
              <a:t>所訂定的規範。</a:t>
            </a:r>
            <a:endParaRPr lang="en-US" altLang="zh-TW" dirty="0" smtClean="0"/>
          </a:p>
          <a:p>
            <a:pPr marL="171450" indent="-171450">
              <a:buFontTx/>
              <a:buChar char="-"/>
            </a:pPr>
            <a:r>
              <a:rPr lang="en-US" altLang="zh-TW" dirty="0" smtClean="0"/>
              <a:t>OCF</a:t>
            </a:r>
            <a:r>
              <a:rPr lang="zh-TW" altLang="en-US" dirty="0" smtClean="0"/>
              <a:t>還包括先前由</a:t>
            </a:r>
            <a:r>
              <a:rPr lang="en-US" altLang="zh-TW" dirty="0" smtClean="0"/>
              <a:t>UPnP</a:t>
            </a:r>
            <a:r>
              <a:rPr lang="zh-TW" altLang="en-US" dirty="0" smtClean="0"/>
              <a:t>論壇贊助的所有活動。</a:t>
            </a:r>
            <a:endParaRPr lang="en-US" altLang="zh-TW" dirty="0" smtClean="0"/>
          </a:p>
          <a:p>
            <a:pPr marL="171450" indent="-171450">
              <a:buFontTx/>
              <a:buChar char="-"/>
            </a:pPr>
            <a:endParaRPr lang="en-US" altLang="zh-TW" dirty="0" smtClean="0"/>
          </a:p>
          <a:p>
            <a:pPr marL="171450" indent="-171450">
              <a:buFontTx/>
              <a:buChar char="-"/>
            </a:pPr>
            <a:endParaRPr lang="en-US" altLang="zh-TW" dirty="0" smtClean="0"/>
          </a:p>
          <a:p>
            <a:pPr marL="171450" indent="-171450">
              <a:buFontTx/>
              <a:buChar char="-"/>
            </a:pP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62</a:t>
            </a:fld>
            <a:endParaRPr lang="zh-TW" altLang="en-US"/>
          </a:p>
        </p:txBody>
      </p:sp>
    </p:spTree>
    <p:extLst>
      <p:ext uri="{BB962C8B-B14F-4D97-AF65-F5344CB8AC3E}">
        <p14:creationId xmlns:p14="http://schemas.microsoft.com/office/powerpoint/2010/main" val="2981535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kumimoji="1" lang="zh-TW" altLang="en-US" dirty="0" smtClean="0"/>
              <a:t> </a:t>
            </a:r>
            <a:r>
              <a:rPr kumimoji="1" lang="en-US" altLang="zh-TW" dirty="0" smtClean="0"/>
              <a:t>Google</a:t>
            </a:r>
            <a:r>
              <a:rPr kumimoji="1" lang="en-US" altLang="zh-TW" baseline="0" dirty="0" smtClean="0"/>
              <a:t> Weave</a:t>
            </a:r>
          </a:p>
          <a:p>
            <a:pPr marL="171450" indent="-171450">
              <a:buFontTx/>
              <a:buChar char="-"/>
            </a:pPr>
            <a:r>
              <a:rPr lang="en-US" altLang="zh-TW" dirty="0" smtClean="0"/>
              <a:t>Weave</a:t>
            </a:r>
            <a:r>
              <a:rPr lang="en-US" altLang="zh-TW" baseline="0" dirty="0" smtClean="0"/>
              <a:t> </a:t>
            </a:r>
            <a:r>
              <a:rPr lang="zh-TW" altLang="en-US" baseline="0" dirty="0" smtClean="0"/>
              <a:t>是用於與裝置互動的應用層協議。</a:t>
            </a:r>
            <a:endParaRPr lang="en-US" altLang="zh-TW" baseline="0" dirty="0" smtClean="0"/>
          </a:p>
          <a:p>
            <a:pPr marL="171450" indent="-171450">
              <a:buFontTx/>
              <a:buChar char="-"/>
            </a:pPr>
            <a:r>
              <a:rPr lang="zh-TW" altLang="en-US" baseline="0" dirty="0" smtClean="0"/>
              <a:t>它包含三個元件</a:t>
            </a:r>
            <a:endParaRPr lang="en-US" altLang="zh-TW" baseline="0" dirty="0" smtClean="0"/>
          </a:p>
          <a:p>
            <a:pPr marL="628650" lvl="1" indent="-171450">
              <a:buFontTx/>
              <a:buChar char="-"/>
            </a:pPr>
            <a:r>
              <a:rPr lang="en-US" altLang="zh-TW" dirty="0" smtClean="0"/>
              <a:t>Weave</a:t>
            </a:r>
            <a:r>
              <a:rPr lang="zh-TW" altLang="en-US" dirty="0" smtClean="0"/>
              <a:t> 雲端服務</a:t>
            </a:r>
            <a:endParaRPr lang="en-US" altLang="zh-TW" dirty="0" smtClean="0"/>
          </a:p>
          <a:p>
            <a:pPr marL="628650" lvl="1" indent="-171450">
              <a:buFontTx/>
              <a:buChar char="-"/>
            </a:pPr>
            <a:r>
              <a:rPr lang="zh-TW" altLang="en-US" dirty="0" smtClean="0"/>
              <a:t>裝置端的</a:t>
            </a:r>
            <a:r>
              <a:rPr lang="en-US" altLang="zh-TW" dirty="0" smtClean="0"/>
              <a:t>library(</a:t>
            </a:r>
            <a:r>
              <a:rPr lang="zh-TW" altLang="en-US" dirty="0" smtClean="0"/>
              <a:t>例如</a:t>
            </a:r>
            <a:r>
              <a:rPr lang="en-US" altLang="zh-TW" dirty="0" smtClean="0"/>
              <a:t>:</a:t>
            </a:r>
            <a:r>
              <a:rPr lang="en-US" altLang="zh-TW" dirty="0" err="1" smtClean="0"/>
              <a:t>libweave</a:t>
            </a:r>
            <a:r>
              <a:rPr lang="en-US" altLang="zh-TW" dirty="0" smtClean="0"/>
              <a:t>, </a:t>
            </a:r>
            <a:r>
              <a:rPr lang="en-US" altLang="zh-TW" dirty="0" err="1" smtClean="0"/>
              <a:t>libuweave</a:t>
            </a:r>
            <a:r>
              <a:rPr lang="en-US" altLang="zh-TW" dirty="0" smtClean="0"/>
              <a:t>)</a:t>
            </a:r>
          </a:p>
          <a:p>
            <a:pPr marL="628650" lvl="1" indent="-171450">
              <a:buFontTx/>
              <a:buChar char="-"/>
            </a:pPr>
            <a:r>
              <a:rPr lang="zh-TW" altLang="en-US" dirty="0" smtClean="0"/>
              <a:t>客戶端的</a:t>
            </a:r>
            <a:r>
              <a:rPr lang="en-US" altLang="zh-TW" dirty="0" smtClean="0"/>
              <a:t>library</a:t>
            </a:r>
            <a:endParaRPr lang="en-US" altLang="zh-TW" dirty="0"/>
          </a:p>
          <a:p>
            <a:pPr marL="171450" lvl="0" indent="-171450">
              <a:buFontTx/>
              <a:buChar char="-"/>
            </a:pPr>
            <a:r>
              <a:rPr lang="zh-TW" altLang="en-US" dirty="0" smtClean="0"/>
              <a:t>提供</a:t>
            </a:r>
            <a:r>
              <a:rPr lang="en-US" altLang="zh-TW" dirty="0" smtClean="0"/>
              <a:t>:</a:t>
            </a:r>
          </a:p>
          <a:p>
            <a:pPr marL="628650" lvl="1" indent="-171450">
              <a:buFontTx/>
              <a:buChar char="-"/>
            </a:pPr>
            <a:r>
              <a:rPr lang="zh-TW" altLang="en-US" dirty="0" smtClean="0"/>
              <a:t>裝置的發現</a:t>
            </a:r>
            <a:endParaRPr lang="en-US" altLang="zh-TW" dirty="0" smtClean="0"/>
          </a:p>
          <a:p>
            <a:pPr marL="628650" lvl="1" indent="-171450">
              <a:buFontTx/>
              <a:buChar char="-"/>
            </a:pPr>
            <a:r>
              <a:rPr lang="zh-TW" altLang="en-US" dirty="0" smtClean="0"/>
              <a:t>認證</a:t>
            </a:r>
            <a:endParaRPr lang="en-US" altLang="zh-TW" dirty="0" smtClean="0"/>
          </a:p>
          <a:p>
            <a:pPr marL="628650" lvl="1" indent="-171450">
              <a:buFontTx/>
              <a:buChar char="-"/>
            </a:pPr>
            <a:r>
              <a:rPr lang="zh-TW" altLang="en-US" dirty="0" smtClean="0"/>
              <a:t>配置</a:t>
            </a:r>
            <a:endParaRPr lang="en-US" altLang="zh-TW" dirty="0" smtClean="0"/>
          </a:p>
          <a:p>
            <a:pPr marL="628650" lvl="1" indent="-171450">
              <a:buFontTx/>
              <a:buChar char="-"/>
            </a:pPr>
            <a:r>
              <a:rPr lang="zh-TW" altLang="en-US" dirty="0" smtClean="0"/>
              <a:t>即時溝通</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63</a:t>
            </a:fld>
            <a:endParaRPr lang="zh-TW" altLang="en-US"/>
          </a:p>
        </p:txBody>
      </p:sp>
    </p:spTree>
    <p:extLst>
      <p:ext uri="{BB962C8B-B14F-4D97-AF65-F5344CB8AC3E}">
        <p14:creationId xmlns:p14="http://schemas.microsoft.com/office/powerpoint/2010/main" val="651722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a:t>
            </a:r>
            <a:r>
              <a:rPr kumimoji="1" lang="zh-TW" altLang="en-US" dirty="0" smtClean="0"/>
              <a:t> </a:t>
            </a:r>
            <a:r>
              <a:rPr kumimoji="1" lang="en-US" altLang="zh-TW" dirty="0" smtClean="0"/>
              <a:t>Apple </a:t>
            </a:r>
            <a:r>
              <a:rPr kumimoji="1" lang="en-US" altLang="zh-TW" dirty="0" err="1" smtClean="0"/>
              <a:t>Homekit</a:t>
            </a:r>
            <a:endParaRPr kumimoji="1" lang="en-US" altLang="zh-TW" baseline="0" dirty="0" smtClean="0"/>
          </a:p>
          <a:p>
            <a:pPr marL="171450" indent="-171450">
              <a:buFontTx/>
              <a:buChar char="-"/>
            </a:pPr>
            <a:r>
              <a:rPr lang="zh-TW" altLang="en-US" dirty="0" smtClean="0"/>
              <a:t>利用</a:t>
            </a:r>
            <a:r>
              <a:rPr lang="en-US" altLang="zh-TW" dirty="0" smtClean="0"/>
              <a:t>iOS</a:t>
            </a:r>
            <a:r>
              <a:rPr lang="zh-TW" altLang="en-US" dirty="0" smtClean="0"/>
              <a:t> </a:t>
            </a:r>
            <a:r>
              <a:rPr lang="en-US" altLang="zh-TW" dirty="0" smtClean="0"/>
              <a:t>8</a:t>
            </a:r>
            <a:r>
              <a:rPr lang="zh-TW" altLang="en-US" dirty="0" smtClean="0"/>
              <a:t>以後版本</a:t>
            </a:r>
            <a:r>
              <a:rPr lang="zh-TW" altLang="en-US" sz="1200" b="0" i="0" kern="1200" dirty="0" smtClean="0">
                <a:solidFill>
                  <a:schemeClr val="tx1"/>
                </a:solidFill>
                <a:effectLst/>
                <a:latin typeface="+mn-lt"/>
                <a:ea typeface="+mn-ea"/>
                <a:cs typeface="+mn-cs"/>
              </a:rPr>
              <a:t>內建的</a:t>
            </a:r>
            <a:r>
              <a:rPr lang="en-US" altLang="zh-TW" sz="1200" b="0" i="0" kern="1200" dirty="0" err="1" smtClean="0">
                <a:solidFill>
                  <a:schemeClr val="tx1"/>
                </a:solidFill>
                <a:effectLst/>
                <a:latin typeface="+mn-lt"/>
                <a:ea typeface="+mn-ea"/>
                <a:cs typeface="+mn-cs"/>
              </a:rPr>
              <a:t>HomeKit</a:t>
            </a:r>
            <a:r>
              <a:rPr lang="zh-TW" altLang="en-US" sz="1200" b="0" i="0" kern="1200" dirty="0" smtClean="0">
                <a:solidFill>
                  <a:schemeClr val="tx1"/>
                </a:solidFill>
                <a:effectLst/>
                <a:latin typeface="+mn-lt"/>
                <a:ea typeface="+mn-ea"/>
                <a:cs typeface="+mn-cs"/>
              </a:rPr>
              <a:t>系統用來作家庭自動化的應用。</a:t>
            </a:r>
            <a:endParaRPr lang="en-US" altLang="zh-TW" sz="1200" b="0" i="0" kern="1200" dirty="0" smtClean="0">
              <a:solidFill>
                <a:schemeClr val="tx1"/>
              </a:solidFill>
              <a:effectLst/>
              <a:latin typeface="+mn-lt"/>
              <a:ea typeface="+mn-ea"/>
              <a:cs typeface="+mn-cs"/>
            </a:endParaRPr>
          </a:p>
          <a:p>
            <a:pPr marL="171450" indent="-171450">
              <a:buFontTx/>
              <a:buChar char="-"/>
            </a:pPr>
            <a:r>
              <a:rPr lang="zh-TW" altLang="en-US" dirty="0" smtClean="0"/>
              <a:t>可以自動發現尋找</a:t>
            </a:r>
            <a:r>
              <a:rPr lang="en-US" altLang="zh-TW" sz="1200" dirty="0" err="1" smtClean="0"/>
              <a:t>HomeKit</a:t>
            </a:r>
            <a:r>
              <a:rPr lang="en-US" altLang="zh-TW" sz="1200" dirty="0" smtClean="0"/>
              <a:t> </a:t>
            </a:r>
            <a:r>
              <a:rPr lang="zh-TW" altLang="en-US" sz="1200" dirty="0" smtClean="0"/>
              <a:t>相關的配件</a:t>
            </a:r>
            <a:r>
              <a:rPr lang="en-US" altLang="zh-TW" sz="1200" dirty="0" smtClean="0"/>
              <a:t>(</a:t>
            </a:r>
            <a:r>
              <a:rPr lang="zh-TW" altLang="en-US" sz="1200" dirty="0" smtClean="0"/>
              <a:t>裝置</a:t>
            </a:r>
            <a:r>
              <a:rPr lang="en-US" altLang="zh-TW" sz="1200" dirty="0" smtClean="0"/>
              <a:t>)</a:t>
            </a:r>
            <a:r>
              <a:rPr lang="zh-TW" altLang="en-US" sz="1200" dirty="0" smtClean="0"/>
              <a:t>。</a:t>
            </a:r>
            <a:endParaRPr lang="en-US" altLang="zh-TW" sz="1200" dirty="0" smtClean="0"/>
          </a:p>
          <a:p>
            <a:pPr marL="171450" indent="-171450">
              <a:buFontTx/>
              <a:buChar char="-"/>
            </a:pPr>
            <a:r>
              <a:rPr lang="zh-TW" altLang="en-US" dirty="0" smtClean="0"/>
              <a:t>配置喜好設定。</a:t>
            </a:r>
            <a:endParaRPr lang="en-US" altLang="zh-TW" dirty="0" smtClean="0"/>
          </a:p>
          <a:p>
            <a:pPr marL="171450" indent="-171450">
              <a:buFontTx/>
              <a:buChar char="-"/>
            </a:pPr>
            <a:r>
              <a:rPr lang="zh-TW" altLang="en-US" dirty="0" smtClean="0"/>
              <a:t>建立設備操作動作進而控制裝置。</a:t>
            </a:r>
            <a:endParaRPr lang="en-US" altLang="zh-TW" dirty="0" smtClean="0"/>
          </a:p>
          <a:p>
            <a:pPr marL="171450" indent="-171450">
              <a:buFontTx/>
              <a:buChar char="-"/>
            </a:pPr>
            <a:r>
              <a:rPr lang="zh-TW" altLang="en-US" dirty="0" smtClean="0"/>
              <a:t>可以群組化動作指令，也可以利用</a:t>
            </a:r>
            <a:r>
              <a:rPr lang="en-US" altLang="zh-TW" dirty="0" smtClean="0"/>
              <a:t>Siri</a:t>
            </a:r>
            <a:r>
              <a:rPr lang="zh-TW" altLang="en-US" dirty="0" smtClean="0"/>
              <a:t>觸發動作。</a:t>
            </a:r>
            <a:endParaRPr lang="en-US" altLang="zh-TW" dirty="0" smtClean="0"/>
          </a:p>
          <a:p>
            <a:pPr marL="171450" indent="-171450">
              <a:buFontTx/>
              <a:buChar char="-"/>
            </a:pPr>
            <a:r>
              <a:rPr lang="zh-TW" altLang="en-US" dirty="0" smtClean="0"/>
              <a:t>存儲在</a:t>
            </a:r>
            <a:r>
              <a:rPr lang="en-US" altLang="zh-TW" dirty="0" smtClean="0"/>
              <a:t>iOS</a:t>
            </a:r>
            <a:r>
              <a:rPr lang="zh-TW" altLang="en-US" dirty="0" smtClean="0"/>
              <a:t>上的共用資料庫，包含所有家庭信息配置。適用所有的應用程式。</a:t>
            </a:r>
            <a:endParaRPr lang="en-US" altLang="zh-TW" dirty="0" smtClean="0"/>
          </a:p>
          <a:p>
            <a:pPr marL="171450" indent="-171450">
              <a:buFontTx/>
              <a:buChar char="-"/>
            </a:pPr>
            <a:r>
              <a:rPr lang="zh-TW" altLang="en-US" dirty="0" smtClean="0"/>
              <a:t>應用程式利用</a:t>
            </a:r>
            <a:r>
              <a:rPr lang="en-US" altLang="zh-TW" dirty="0" err="1" smtClean="0"/>
              <a:t>HomeKit</a:t>
            </a:r>
            <a:r>
              <a:rPr lang="zh-TW" altLang="en-US" dirty="0" smtClean="0"/>
              <a:t>與</a:t>
            </a:r>
            <a:r>
              <a:rPr lang="en-US" altLang="zh-TW" dirty="0" smtClean="0"/>
              <a:t>DB</a:t>
            </a:r>
            <a:r>
              <a:rPr lang="zh-TW" altLang="en-US" dirty="0" smtClean="0"/>
              <a:t>互動。</a:t>
            </a:r>
            <a:endParaRPr lang="en-US" altLang="zh-TW" dirty="0" smtClean="0"/>
          </a:p>
          <a:p>
            <a:pPr marL="171450" indent="-171450">
              <a:buFontTx/>
              <a:buChar char="-"/>
            </a:pPr>
            <a:r>
              <a:rPr lang="zh-TW" altLang="en-US" dirty="0" smtClean="0"/>
              <a:t>也可透過</a:t>
            </a:r>
            <a:r>
              <a:rPr lang="en-US" altLang="zh-TW" dirty="0" smtClean="0"/>
              <a:t>iOS</a:t>
            </a:r>
            <a:r>
              <a:rPr lang="zh-TW" altLang="en-US" dirty="0" smtClean="0"/>
              <a:t>連接來遠端控制存取家庭設備。</a:t>
            </a:r>
            <a:endParaRPr lang="en-US" altLang="zh-TW" dirty="0" smtClean="0"/>
          </a:p>
          <a:p>
            <a:pPr marL="171450" indent="-171450">
              <a:buFontTx/>
              <a:buChar char="-"/>
            </a:pPr>
            <a:r>
              <a:rPr lang="en-US" altLang="zh-TW" dirty="0" err="1" smtClean="0"/>
              <a:t>HomeKit</a:t>
            </a:r>
            <a:r>
              <a:rPr lang="en-US" altLang="zh-TW" dirty="0" smtClean="0"/>
              <a:t> API</a:t>
            </a:r>
            <a:r>
              <a:rPr lang="en-US" altLang="zh-TW" baseline="0" dirty="0" smtClean="0"/>
              <a:t> </a:t>
            </a:r>
            <a:r>
              <a:rPr lang="zh-TW" altLang="en-US" baseline="0" dirty="0" smtClean="0"/>
              <a:t>只能在</a:t>
            </a:r>
            <a:r>
              <a:rPr lang="en-US" altLang="zh-TW" baseline="0" dirty="0" smtClean="0"/>
              <a:t>App</a:t>
            </a:r>
            <a:r>
              <a:rPr lang="zh-TW" altLang="en-US" baseline="0" dirty="0" smtClean="0"/>
              <a:t>處於前台時使用。</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64</a:t>
            </a:fld>
            <a:endParaRPr lang="zh-TW" altLang="en-US"/>
          </a:p>
        </p:txBody>
      </p:sp>
    </p:spTree>
    <p:extLst>
      <p:ext uri="{BB962C8B-B14F-4D97-AF65-F5344CB8AC3E}">
        <p14:creationId xmlns:p14="http://schemas.microsoft.com/office/powerpoint/2010/main" val="3337750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kumimoji="1" lang="zh-TW" altLang="en-US" dirty="0" smtClean="0"/>
              <a:t>工業互聯網聯盟</a:t>
            </a:r>
            <a:endParaRPr kumimoji="1" lang="en-US" altLang="zh-TW" dirty="0" smtClean="0"/>
          </a:p>
          <a:p>
            <a:pPr marL="171450" indent="-171450">
              <a:buFontTx/>
              <a:buChar char="-"/>
            </a:pPr>
            <a:r>
              <a:rPr lang="zh-TW" altLang="en-US" dirty="0" smtClean="0"/>
              <a:t>它是工業，政府和學術界的非營利合作夥伴。</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其原始成員為</a:t>
            </a:r>
            <a:r>
              <a:rPr lang="en-US" altLang="zh-TW" dirty="0" smtClean="0"/>
              <a:t>AT&amp;T, Cisco, General Electric, Intel and IBM</a:t>
            </a:r>
            <a:r>
              <a:rPr lang="zh-TW" altLang="en-US" dirty="0" smtClean="0"/>
              <a:t>。</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於</a:t>
            </a:r>
            <a:r>
              <a:rPr lang="en-US" altLang="zh-TW" dirty="0" smtClean="0"/>
              <a:t>2014</a:t>
            </a:r>
            <a:r>
              <a:rPr lang="zh-TW" altLang="en-US" dirty="0" smtClean="0"/>
              <a:t>年</a:t>
            </a:r>
            <a:r>
              <a:rPr lang="en-US" altLang="zh-TW" dirty="0" smtClean="0"/>
              <a:t>3</a:t>
            </a:r>
            <a:r>
              <a:rPr lang="zh-TW" altLang="en-US" dirty="0" smtClean="0"/>
              <a:t>月正式成立，注重於各家企業的物聯網建設及策略，並未著力制定行業標準。</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利用現有技術和建造新的行業實例和測試平台以求確保個商業領域的物聯網技術融會貫通。</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提供最佳實踐，參考架構，案例研究和標準要求，以簡化連接技術的部署。</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影響互聯網和工業系統的全球開發標準過程。</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促進開放論壇，以分享和交流現實世界的想法，實踐，經驗教訓和洞察。</a:t>
            </a: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dirty="0" smtClean="0"/>
              <a:t>建立對新的和創新的安全方法的信心。</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65</a:t>
            </a:fld>
            <a:endParaRPr lang="zh-TW" altLang="en-US"/>
          </a:p>
        </p:txBody>
      </p:sp>
    </p:spTree>
    <p:extLst>
      <p:ext uri="{BB962C8B-B14F-4D97-AF65-F5344CB8AC3E}">
        <p14:creationId xmlns:p14="http://schemas.microsoft.com/office/powerpoint/2010/main" val="1961043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Nascent ecosystem for application development: </a:t>
            </a:r>
            <a:r>
              <a:rPr lang="zh-TW" altLang="en-US" dirty="0" smtClean="0"/>
              <a:t>未成熟的應用開發環境</a:t>
            </a:r>
            <a:endParaRPr lang="zh-TW" altLang="en-US" dirty="0"/>
          </a:p>
        </p:txBody>
      </p:sp>
      <p:sp>
        <p:nvSpPr>
          <p:cNvPr id="4" name="投影片編號版面配置區 3"/>
          <p:cNvSpPr>
            <a:spLocks noGrp="1"/>
          </p:cNvSpPr>
          <p:nvPr>
            <p:ph type="sldNum" sz="quarter" idx="10"/>
          </p:nvPr>
        </p:nvSpPr>
        <p:spPr/>
        <p:txBody>
          <a:bodyPr/>
          <a:lstStyle/>
          <a:p>
            <a:fld id="{05B10BFF-5910-4902-B05D-FCCC4EBCE5B6}" type="slidenum">
              <a:rPr lang="zh-TW" altLang="en-US" smtClean="0"/>
              <a:pPr/>
              <a:t>67</a:t>
            </a:fld>
            <a:endParaRPr lang="zh-TW" altLang="en-US"/>
          </a:p>
        </p:txBody>
      </p:sp>
    </p:spTree>
    <p:extLst>
      <p:ext uri="{BB962C8B-B14F-4D97-AF65-F5344CB8AC3E}">
        <p14:creationId xmlns:p14="http://schemas.microsoft.com/office/powerpoint/2010/main" val="119342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47593">
              <a:defRPr/>
            </a:pPr>
            <a:r>
              <a:rPr lang="zh-TW" altLang="en-US" dirty="0" smtClean="0"/>
              <a:t>物聯網目前現況</a:t>
            </a:r>
            <a:endParaRPr lang="en-US" altLang="zh-TW" dirty="0" smtClean="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4</a:t>
            </a:fld>
            <a:endParaRPr lang="zh-TW" altLang="en-US"/>
          </a:p>
        </p:txBody>
      </p:sp>
    </p:spTree>
    <p:extLst>
      <p:ext uri="{BB962C8B-B14F-4D97-AF65-F5344CB8AC3E}">
        <p14:creationId xmlns:p14="http://schemas.microsoft.com/office/powerpoint/2010/main" val="236191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a:t>
            </a:r>
            <a:r>
              <a:rPr kumimoji="1" lang="zh-TW" altLang="en-US" dirty="0" smtClean="0"/>
              <a:t>總結</a:t>
            </a:r>
            <a:endParaRPr kumimoji="1" lang="en-US" altLang="zh-TW" dirty="0" smtClean="0"/>
          </a:p>
          <a:p>
            <a:endParaRPr lang="en-US" altLang="zh-TW" dirty="0" smtClean="0"/>
          </a:p>
          <a:p>
            <a:r>
              <a:rPr lang="en-US" altLang="zh-TW" dirty="0" smtClean="0"/>
              <a:t>-</a:t>
            </a:r>
            <a:r>
              <a:rPr lang="zh-TW" altLang="en-US" sz="1200" b="0" i="0" kern="1200" dirty="0" smtClean="0">
                <a:solidFill>
                  <a:schemeClr val="tx1"/>
                </a:solidFill>
                <a:effectLst/>
                <a:latin typeface="+mn-lt"/>
                <a:ea typeface="+mn-ea"/>
                <a:cs typeface="+mn-cs"/>
              </a:rPr>
              <a:t>物聯網發展現況</a:t>
            </a:r>
            <a:endParaRPr lang="en-US" altLang="zh-TW" sz="1200" b="0" i="0" kern="1200" dirty="0" smtClean="0">
              <a:solidFill>
                <a:schemeClr val="tx1"/>
              </a:solidFill>
              <a:effectLst/>
              <a:latin typeface="+mn-lt"/>
              <a:ea typeface="+mn-ea"/>
              <a:cs typeface="+mn-cs"/>
            </a:endParaRPr>
          </a:p>
          <a:p>
            <a:r>
              <a:rPr lang="zh-TW" altLang="en-US" dirty="0" smtClean="0"/>
              <a:t>  </a:t>
            </a:r>
            <a:r>
              <a:rPr lang="en-US" altLang="zh-TW" dirty="0" smtClean="0"/>
              <a:t>-</a:t>
            </a:r>
            <a:r>
              <a:rPr lang="zh-TW" altLang="en-US" dirty="0" smtClean="0"/>
              <a:t> 物聯網的趨勢</a:t>
            </a:r>
            <a:endParaRPr lang="en-US" altLang="zh-TW" dirty="0" smtClean="0"/>
          </a:p>
          <a:p>
            <a:r>
              <a:rPr lang="zh-TW" altLang="en-US" dirty="0" smtClean="0"/>
              <a:t>  </a:t>
            </a:r>
            <a:r>
              <a:rPr lang="en-US" altLang="zh-TW" dirty="0" smtClean="0"/>
              <a:t>-</a:t>
            </a:r>
            <a:r>
              <a:rPr lang="zh-TW" altLang="en-US" dirty="0" smtClean="0"/>
              <a:t>物聯網的商業機會</a:t>
            </a:r>
          </a:p>
          <a:p>
            <a:endParaRPr lang="en-US" altLang="zh-TW" sz="1200" b="0" i="0" kern="1200" dirty="0" smtClean="0">
              <a:solidFill>
                <a:schemeClr val="tx1"/>
              </a:solidFill>
              <a:effectLst/>
              <a:latin typeface="+mn-lt"/>
              <a:ea typeface="+mn-ea"/>
              <a:cs typeface="+mn-cs"/>
            </a:endParaRPr>
          </a:p>
          <a:p>
            <a:r>
              <a:rPr lang="en-US" altLang="zh-TW" dirty="0" smtClean="0"/>
              <a:t>-</a:t>
            </a:r>
            <a:r>
              <a:rPr lang="zh-TW" altLang="en-US" dirty="0" smtClean="0"/>
              <a:t>物聯網的前瞻</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  </a:t>
            </a:r>
            <a:r>
              <a:rPr lang="en-US" altLang="zh-TW" dirty="0" smtClean="0"/>
              <a:t>-</a:t>
            </a:r>
            <a:r>
              <a:rPr kumimoji="1" lang="zh-TW" altLang="en-US" dirty="0" smtClean="0"/>
              <a:t>物聯網聯盟</a:t>
            </a:r>
            <a:endParaRPr kumimoji="1" lang="en-US" altLang="zh-TW" dirty="0" smtClean="0"/>
          </a:p>
          <a:p>
            <a:r>
              <a:rPr lang="en-US" altLang="zh-TW" dirty="0" smtClean="0"/>
              <a:t>	</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72</a:t>
            </a:fld>
            <a:endParaRPr lang="zh-TW" altLang="en-US"/>
          </a:p>
        </p:txBody>
      </p:sp>
    </p:spTree>
    <p:extLst>
      <p:ext uri="{BB962C8B-B14F-4D97-AF65-F5344CB8AC3E}">
        <p14:creationId xmlns:p14="http://schemas.microsoft.com/office/powerpoint/2010/main" val="276844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11</a:t>
            </a:fld>
            <a:endParaRPr lang="zh-TW" altLang="en-US"/>
          </a:p>
        </p:txBody>
      </p:sp>
    </p:spTree>
    <p:extLst>
      <p:ext uri="{BB962C8B-B14F-4D97-AF65-F5344CB8AC3E}">
        <p14:creationId xmlns:p14="http://schemas.microsoft.com/office/powerpoint/2010/main" val="306146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12</a:t>
            </a:fld>
            <a:endParaRPr lang="zh-TW" altLang="en-US"/>
          </a:p>
        </p:txBody>
      </p:sp>
    </p:spTree>
    <p:extLst>
      <p:ext uri="{BB962C8B-B14F-4D97-AF65-F5344CB8AC3E}">
        <p14:creationId xmlns:p14="http://schemas.microsoft.com/office/powerpoint/2010/main" val="226610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47593">
              <a:defRPr/>
            </a:pPr>
            <a:r>
              <a:rPr lang="zh-TW" altLang="en-US" dirty="0" smtClean="0"/>
              <a:t>物聯網目前現況</a:t>
            </a:r>
            <a:endParaRPr lang="en-US" altLang="zh-TW" dirty="0" smtClean="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23</a:t>
            </a:fld>
            <a:endParaRPr lang="zh-TW" altLang="en-US"/>
          </a:p>
        </p:txBody>
      </p:sp>
    </p:spTree>
    <p:extLst>
      <p:ext uri="{BB962C8B-B14F-4D97-AF65-F5344CB8AC3E}">
        <p14:creationId xmlns:p14="http://schemas.microsoft.com/office/powerpoint/2010/main" val="1264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物聯網的趨勢</a:t>
            </a:r>
            <a:endParaRPr lang="en-US" altLang="zh-TW" dirty="0" smtClean="0"/>
          </a:p>
          <a:p>
            <a:r>
              <a:rPr lang="en-US" altLang="zh-TW" dirty="0" smtClean="0"/>
              <a:t>-</a:t>
            </a:r>
            <a:r>
              <a:rPr lang="zh-TW" altLang="en-US" dirty="0" smtClean="0"/>
              <a:t>物聯網的商業機會</a:t>
            </a:r>
            <a:endParaRPr lang="zh-TW" altLang="en-US" dirty="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24</a:t>
            </a:fld>
            <a:endParaRPr lang="zh-TW" altLang="en-US"/>
          </a:p>
        </p:txBody>
      </p:sp>
    </p:spTree>
    <p:extLst>
      <p:ext uri="{BB962C8B-B14F-4D97-AF65-F5344CB8AC3E}">
        <p14:creationId xmlns:p14="http://schemas.microsoft.com/office/powerpoint/2010/main" val="92606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物聯網的趨勢</a:t>
            </a:r>
            <a:endParaRPr lang="en-US" altLang="zh-TW" dirty="0" smtClean="0"/>
          </a:p>
          <a:p>
            <a:r>
              <a:rPr lang="zh-TW" altLang="en-US" dirty="0" smtClean="0"/>
              <a:t>現今狀況分為行動網路</a:t>
            </a:r>
            <a:r>
              <a:rPr lang="en-US" altLang="zh-TW" dirty="0" smtClean="0"/>
              <a:t>(mobile network)</a:t>
            </a:r>
            <a:r>
              <a:rPr lang="zh-TW" altLang="en-US" dirty="0" smtClean="0"/>
              <a:t>以及有線網路</a:t>
            </a:r>
            <a:r>
              <a:rPr lang="en-US" altLang="zh-TW" dirty="0" smtClean="0"/>
              <a:t>(fixed network)</a:t>
            </a:r>
            <a:r>
              <a:rPr lang="zh-TW" altLang="en-US" dirty="0" smtClean="0"/>
              <a:t>，訂閱者各自透過行動網路連上網路，家中的裝置會連上家中的有線網路；而在未來會有越來越多的裝置，讓所有東西都連線上網</a:t>
            </a:r>
            <a:endParaRPr lang="en-US" altLang="zh-TW" dirty="0" smtClean="0"/>
          </a:p>
        </p:txBody>
      </p:sp>
      <p:sp>
        <p:nvSpPr>
          <p:cNvPr id="4" name="投影片編號版面配置區 3"/>
          <p:cNvSpPr>
            <a:spLocks noGrp="1"/>
          </p:cNvSpPr>
          <p:nvPr>
            <p:ph type="sldNum" sz="quarter" idx="10"/>
          </p:nvPr>
        </p:nvSpPr>
        <p:spPr/>
        <p:txBody>
          <a:bodyPr/>
          <a:lstStyle/>
          <a:p>
            <a:fld id="{1951D4D5-8BB9-4DE9-ABDA-B83BF416BE0F}" type="slidenum">
              <a:rPr lang="zh-TW" altLang="en-US" smtClean="0"/>
              <a:t>25</a:t>
            </a:fld>
            <a:endParaRPr lang="zh-TW" altLang="en-US"/>
          </a:p>
        </p:txBody>
      </p:sp>
    </p:spTree>
    <p:extLst>
      <p:ext uri="{BB962C8B-B14F-4D97-AF65-F5344CB8AC3E}">
        <p14:creationId xmlns:p14="http://schemas.microsoft.com/office/powerpoint/2010/main" val="3297709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1" name="手繪多邊形 10"/>
          <p:cNvSpPr/>
          <p:nvPr userDrawn="1"/>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5337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9489647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3120052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314754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3400" y="198438"/>
            <a:ext cx="8153400" cy="563562"/>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2954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40386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a:xfrm>
            <a:off x="6553200" y="6477000"/>
            <a:ext cx="2205038" cy="304800"/>
          </a:xfrm>
          <a:prstGeom prst="rect">
            <a:avLst/>
          </a:prstGeom>
        </p:spPr>
        <p:txBody>
          <a:bodyPr/>
          <a:lstStyle>
            <a:lvl1pPr>
              <a:defRPr/>
            </a:lvl1pPr>
          </a:lstStyle>
          <a:p>
            <a:r>
              <a:rPr lang="en-US" altLang="zh-TW"/>
              <a:t>Company Logo</a:t>
            </a:r>
          </a:p>
        </p:txBody>
      </p:sp>
      <p:sp>
        <p:nvSpPr>
          <p:cNvPr id="6" name="投影片編號版面配置區 5"/>
          <p:cNvSpPr>
            <a:spLocks noGrp="1"/>
          </p:cNvSpPr>
          <p:nvPr>
            <p:ph type="sldNum" sz="quarter" idx="11"/>
          </p:nvPr>
        </p:nvSpPr>
        <p:spPr>
          <a:xfrm>
            <a:off x="3429000" y="6477000"/>
            <a:ext cx="2286000" cy="307975"/>
          </a:xfrm>
        </p:spPr>
        <p:txBody>
          <a:bodyPr/>
          <a:lstStyle>
            <a:lvl1pPr>
              <a:defRPr/>
            </a:lvl1pPr>
          </a:lstStyle>
          <a:p>
            <a:fld id="{63637F6E-7969-44DE-AC99-CFCC8753E74C}" type="slidenum">
              <a:rPr lang="en-US" altLang="zh-TW"/>
              <a:pPr/>
              <a:t>‹#›</a:t>
            </a:fld>
            <a:endParaRPr lang="en-US" altLang="zh-TW"/>
          </a:p>
        </p:txBody>
      </p:sp>
      <p:sp>
        <p:nvSpPr>
          <p:cNvPr id="7" name="日期版面配置區 6"/>
          <p:cNvSpPr>
            <a:spLocks noGrp="1"/>
          </p:cNvSpPr>
          <p:nvPr>
            <p:ph type="dt" sz="half" idx="12"/>
          </p:nvPr>
        </p:nvSpPr>
        <p:spPr>
          <a:xfrm>
            <a:off x="457200" y="6488113"/>
            <a:ext cx="2286000" cy="304800"/>
          </a:xfrm>
          <a:prstGeom prst="rect">
            <a:avLst/>
          </a:prstGeom>
        </p:spPr>
        <p:txBody>
          <a:bodyPr/>
          <a:lstStyle>
            <a:lvl1pPr>
              <a:defRPr/>
            </a:lvl1pPr>
          </a:lstStyle>
          <a:p>
            <a:endParaRPr lang="zh-TW" altLang="zh-TW"/>
          </a:p>
        </p:txBody>
      </p:sp>
    </p:spTree>
    <p:extLst>
      <p:ext uri="{BB962C8B-B14F-4D97-AF65-F5344CB8AC3E}">
        <p14:creationId xmlns:p14="http://schemas.microsoft.com/office/powerpoint/2010/main" val="25787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008112"/>
          </a:xfrm>
        </p:spPr>
        <p:txBody>
          <a:bodyPr/>
          <a:lstStyle>
            <a:lvl1pPr>
              <a:defRPr>
                <a:solidFill>
                  <a:srgbClr val="002B4C"/>
                </a:solidFill>
                <a:latin typeface="+mj-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11957"/>
            <a:ext cx="8229600" cy="4425355"/>
          </a:xfrm>
        </p:spPr>
        <p:txBody>
          <a:bodyPr/>
          <a:lstStyle>
            <a:lvl1pPr marL="457200" indent="-457200">
              <a:buSzPct val="48000"/>
              <a:buFont typeface="Wingdings" panose="05000000000000000000" pitchFamily="2" charset="2"/>
              <a:buChar char="l"/>
              <a:defRPr>
                <a:latin typeface="+mn-lt"/>
              </a:defRPr>
            </a:lvl1pPr>
            <a:lvl2pPr marL="742950" indent="-285750">
              <a:buFont typeface="華康中黑體" panose="020B0509000000000000" pitchFamily="49" charset="-120"/>
              <a:buChar char="—"/>
              <a:defRPr>
                <a:latin typeface="+mn-lt"/>
              </a:defRPr>
            </a:lvl2pPr>
            <a:lvl3pPr marL="1257300" indent="-342900">
              <a:buSzPct val="80000"/>
              <a:buFont typeface="Calibri" panose="020F0502020204030204" pitchFamily="34" charset="0"/>
              <a:buChar char="○"/>
              <a:defRPr>
                <a:latin typeface="+mn-lt"/>
              </a:defRPr>
            </a:lvl3pPr>
            <a:lvl4pPr marL="1600200" indent="-228600">
              <a:buSzPct val="60000"/>
              <a:buFont typeface="Wingdings" panose="05000000000000000000" pitchFamily="2" charset="2"/>
              <a:buChar char="u"/>
              <a:defRPr>
                <a:latin typeface="+mn-lt"/>
              </a:defRPr>
            </a:lvl4pPr>
            <a:lvl5pPr>
              <a:defRPr>
                <a:latin typeface="+mn-l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1" name="矩形 10"/>
          <p:cNvSpPr/>
          <p:nvPr userDrawn="1"/>
        </p:nvSpPr>
        <p:spPr>
          <a:xfrm>
            <a:off x="736087" y="-8026"/>
            <a:ext cx="592414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6660232" y="-8026"/>
            <a:ext cx="2472663"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userDrawn="1"/>
        </p:nvSpPr>
        <p:spPr>
          <a:xfrm>
            <a:off x="-47617" y="-8026"/>
            <a:ext cx="783704" cy="45719"/>
          </a:xfrm>
          <a:prstGeom prst="rect">
            <a:avLst/>
          </a:prstGeom>
          <a:solidFill>
            <a:srgbClr val="8BC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3"/>
          <p:cNvSpPr>
            <a:spLocks noGrp="1"/>
          </p:cNvSpPr>
          <p:nvPr>
            <p:ph type="sldNum" sz="quarter" idx="4"/>
          </p:nvPr>
        </p:nvSpPr>
        <p:spPr>
          <a:xfrm>
            <a:off x="8460432" y="6492875"/>
            <a:ext cx="586408" cy="365125"/>
          </a:xfrm>
          <a:prstGeom prst="rect">
            <a:avLst/>
          </a:prstGeom>
        </p:spPr>
        <p:txBody>
          <a:bodyPr/>
          <a:lstStyle/>
          <a:p>
            <a:fld id="{BC71E80C-9635-473D-9F26-B779060F2DD3}" type="slidenum">
              <a:rPr lang="zh-TW" altLang="en-US" smtClean="0"/>
              <a:t>‹#›</a:t>
            </a:fld>
            <a:endParaRPr lang="zh-TW" altLang="en-US" dirty="0"/>
          </a:p>
        </p:txBody>
      </p:sp>
    </p:spTree>
    <p:extLst>
      <p:ext uri="{BB962C8B-B14F-4D97-AF65-F5344CB8AC3E}">
        <p14:creationId xmlns:p14="http://schemas.microsoft.com/office/powerpoint/2010/main" val="1347837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3294932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40448835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1455445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 name="投影片編號版面配置區 3"/>
          <p:cNvSpPr>
            <a:spLocks noGrp="1"/>
          </p:cNvSpPr>
          <p:nvPr>
            <p:ph type="sldNum" sz="quarter" idx="10"/>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855046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6"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146610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545083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8424243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3" y="6021287"/>
            <a:ext cx="8388427" cy="836713"/>
          </a:xfrm>
          <a:prstGeom prst="rect">
            <a:avLst/>
          </a:prstGeom>
        </p:spPr>
      </p:pic>
      <p:sp>
        <p:nvSpPr>
          <p:cNvPr id="2" name="標題版面配置區 1"/>
          <p:cNvSpPr>
            <a:spLocks noGrp="1"/>
          </p:cNvSpPr>
          <p:nvPr>
            <p:ph type="title"/>
          </p:nvPr>
        </p:nvSpPr>
        <p:spPr>
          <a:xfrm>
            <a:off x="457200" y="620688"/>
            <a:ext cx="8229600" cy="936104"/>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8" name="圖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9" name="圖片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2" name="投影片編號版面配置區 3"/>
          <p:cNvSpPr>
            <a:spLocks noGrp="1"/>
          </p:cNvSpPr>
          <p:nvPr>
            <p:ph type="sldNum" sz="quarter" idx="4"/>
          </p:nvPr>
        </p:nvSpPr>
        <p:spPr>
          <a:xfrm>
            <a:off x="8334881" y="6520259"/>
            <a:ext cx="586408" cy="365125"/>
          </a:xfrm>
          <a:prstGeom prst="rect">
            <a:avLst/>
          </a:prstGeom>
        </p:spPr>
        <p:txBody>
          <a:bodyPr/>
          <a:lstStyle>
            <a:lvl1pPr>
              <a:defRPr sz="1200"/>
            </a:lvl1pPr>
          </a:lstStyle>
          <a:p>
            <a:fld id="{BC71E80C-9635-473D-9F26-B779060F2DD3}" type="slidenum">
              <a:rPr lang="zh-TW" altLang="en-US" smtClean="0"/>
              <a:pPr/>
              <a:t>‹#›</a:t>
            </a:fld>
            <a:endParaRPr lang="zh-TW" altLang="en-US"/>
          </a:p>
        </p:txBody>
      </p:sp>
    </p:spTree>
    <p:extLst>
      <p:ext uri="{BB962C8B-B14F-4D97-AF65-F5344CB8AC3E}">
        <p14:creationId xmlns:p14="http://schemas.microsoft.com/office/powerpoint/2010/main" val="74824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C00000"/>
          </a:solidFill>
          <a:effectLst>
            <a:outerShdw blurRad="38100" dist="38100" dir="2700000" algn="tl">
              <a:srgbClr val="000000">
                <a:alpha val="43137"/>
              </a:srgbClr>
            </a:outerShdw>
          </a:effectLst>
          <a:latin typeface="MS Reference Sans Serif" panose="020B0604030504040204" pitchFamily="34" charset="0"/>
          <a:ea typeface="+mj-ea"/>
          <a:cs typeface="+mj-cs"/>
        </a:defRPr>
      </a:lvl1pPr>
    </p:titleStyle>
    <p:bodyStyle>
      <a:lvl1pPr marL="457200" indent="-457200" algn="l" defTabSz="914400" rtl="0" eaLnBrk="1" latinLnBrk="0" hangingPunct="1">
        <a:spcBef>
          <a:spcPct val="20000"/>
        </a:spcBef>
        <a:buClr>
          <a:srgbClr val="19434F"/>
        </a:buClr>
        <a:buSzPct val="60000"/>
        <a:buFont typeface="Wingdings" panose="05000000000000000000" pitchFamily="2" charset="2"/>
        <a:buChar char="l"/>
        <a:defRPr sz="3200" kern="1200">
          <a:solidFill>
            <a:schemeClr val="tx1"/>
          </a:solidFill>
          <a:latin typeface="MS Reference Sans Serif" panose="020B0604030504040204" pitchFamily="34" charset="0"/>
          <a:ea typeface="+mn-ea"/>
          <a:cs typeface="+mn-cs"/>
        </a:defRPr>
      </a:lvl1pPr>
      <a:lvl2pPr marL="742950" indent="-285750" algn="l" defTabSz="914400" rtl="0" eaLnBrk="1" latinLnBrk="0" hangingPunct="1">
        <a:spcBef>
          <a:spcPct val="20000"/>
        </a:spcBef>
        <a:buClr>
          <a:srgbClr val="1D4F5D"/>
        </a:buClr>
        <a:buSzPct val="70000"/>
        <a:buFont typeface="華康中黑體" panose="020B0509000000000000" pitchFamily="49" charset="-120"/>
        <a:buChar char="—"/>
        <a:defRPr sz="28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spcBef>
          <a:spcPct val="20000"/>
        </a:spcBef>
        <a:buClr>
          <a:srgbClr val="1D4F5D"/>
        </a:buClr>
        <a:buSzPct val="60000"/>
        <a:buFont typeface="Calibri" panose="020F0502020204030204" pitchFamily="34" charset="0"/>
        <a:buChar char="○"/>
        <a:defRPr sz="24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spcBef>
          <a:spcPct val="20000"/>
        </a:spcBef>
        <a:buClr>
          <a:srgbClr val="1D4F5D"/>
        </a:buClr>
        <a:buFont typeface="Wingdings" panose="05000000000000000000" pitchFamily="2" charset="2"/>
        <a:buChar char="ü"/>
        <a:defRPr sz="20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spcBef>
          <a:spcPct val="20000"/>
        </a:spcBef>
        <a:buClr>
          <a:srgbClr val="1D4F5D"/>
        </a:buClr>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geekwithlaptop.com/so-called-utility-%E2%80%9Csmart%E2%80%9D-meters-open-to-attac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4.jp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axiomtek.com/solutions/healthcare.as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gif"/><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8.gif"/><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手繪多邊形 17"/>
          <p:cNvSpPr/>
          <p:nvPr/>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685800" y="1340769"/>
            <a:ext cx="7772400" cy="2259682"/>
          </a:xfrm>
        </p:spPr>
        <p:txBody>
          <a:bodyPr>
            <a:noAutofit/>
          </a:bodyPr>
          <a:lstStyle/>
          <a:p>
            <a:r>
              <a:rPr lang="en-US" altLang="zh-TW" sz="3200" dirty="0"/>
              <a:t>Current Landscape and </a:t>
            </a:r>
            <a:r>
              <a:rPr lang="en-US" altLang="zh-TW" sz="3200" dirty="0" smtClean="0"/>
              <a:t>Outlook of </a:t>
            </a:r>
            <a:r>
              <a:rPr lang="en-US" altLang="zh-TW" sz="3200" dirty="0"/>
              <a:t>the IoT/M2M</a:t>
            </a:r>
            <a:br>
              <a:rPr lang="en-US" altLang="zh-TW" sz="3200" dirty="0"/>
            </a:br>
            <a:r>
              <a:rPr lang="zh-TW" altLang="en-US" sz="3200" dirty="0"/>
              <a:t>物聯網</a:t>
            </a:r>
            <a:r>
              <a:rPr lang="zh-TW" altLang="en-US" sz="3200" dirty="0" smtClean="0"/>
              <a:t>發展現況</a:t>
            </a:r>
            <a:r>
              <a:rPr lang="zh-TW" altLang="en-US" sz="3200" dirty="0"/>
              <a:t>及前</a:t>
            </a:r>
            <a:r>
              <a:rPr lang="zh-TW" altLang="en-US" sz="3200" dirty="0" smtClean="0"/>
              <a:t>瞻</a:t>
            </a:r>
            <a:endParaRPr lang="zh-TW" altLang="en-US" sz="3200" dirty="0"/>
          </a:p>
        </p:txBody>
      </p:sp>
      <p:sp>
        <p:nvSpPr>
          <p:cNvPr id="3" name="副標題 2"/>
          <p:cNvSpPr>
            <a:spLocks noGrp="1"/>
          </p:cNvSpPr>
          <p:nvPr>
            <p:ph type="subTitle" idx="1"/>
          </p:nvPr>
        </p:nvSpPr>
        <p:spPr>
          <a:xfrm>
            <a:off x="899592" y="4387552"/>
            <a:ext cx="7088832" cy="1777752"/>
          </a:xfrm>
        </p:spPr>
        <p:txBody>
          <a:bodyPr>
            <a:normAutofit/>
          </a:bodyPr>
          <a:lstStyle/>
          <a:p>
            <a:r>
              <a:rPr lang="zh-TW" altLang="en-US" sz="2400" dirty="0">
                <a:solidFill>
                  <a:srgbClr val="002B4C"/>
                </a:solidFill>
              </a:rPr>
              <a:t>國立交通大學資訊工程</a:t>
            </a:r>
            <a:r>
              <a:rPr lang="zh-TW" altLang="en-US" sz="2400" dirty="0" smtClean="0">
                <a:solidFill>
                  <a:srgbClr val="002B4C"/>
                </a:solidFill>
              </a:rPr>
              <a:t>系</a:t>
            </a:r>
            <a:endParaRPr lang="en-US" altLang="zh-TW" sz="2400" dirty="0" smtClean="0">
              <a:solidFill>
                <a:srgbClr val="002B4C"/>
              </a:solidFill>
            </a:endParaRPr>
          </a:p>
          <a:p>
            <a:r>
              <a:rPr lang="en-US" altLang="zh-TW" sz="2400" dirty="0" smtClean="0">
                <a:solidFill>
                  <a:srgbClr val="002B4C"/>
                </a:solidFill>
              </a:rPr>
              <a:t>Department </a:t>
            </a:r>
            <a:r>
              <a:rPr lang="en-US" altLang="zh-TW" sz="2400" dirty="0">
                <a:solidFill>
                  <a:srgbClr val="002B4C"/>
                </a:solidFill>
              </a:rPr>
              <a:t>of Computer Science</a:t>
            </a:r>
          </a:p>
          <a:p>
            <a:r>
              <a:rPr lang="en-US" altLang="zh-TW" sz="2400" dirty="0">
                <a:solidFill>
                  <a:srgbClr val="002B4C"/>
                </a:solidFill>
              </a:rPr>
              <a:t>National </a:t>
            </a:r>
            <a:r>
              <a:rPr lang="en-US" altLang="zh-TW" sz="2400" dirty="0" err="1">
                <a:solidFill>
                  <a:srgbClr val="002B4C"/>
                </a:solidFill>
              </a:rPr>
              <a:t>Chiao</a:t>
            </a:r>
            <a:r>
              <a:rPr lang="en-US" altLang="zh-TW" sz="2400" dirty="0">
                <a:solidFill>
                  <a:srgbClr val="002B4C"/>
                </a:solidFill>
              </a:rPr>
              <a:t> Tung </a:t>
            </a:r>
            <a:r>
              <a:rPr lang="en-US" altLang="zh-TW" sz="2400" dirty="0" smtClean="0">
                <a:solidFill>
                  <a:srgbClr val="002B4C"/>
                </a:solidFill>
              </a:rPr>
              <a:t>University</a:t>
            </a:r>
          </a:p>
          <a:p>
            <a:r>
              <a:rPr lang="en-US" altLang="zh-TW" sz="2400" dirty="0" smtClean="0">
                <a:solidFill>
                  <a:srgbClr val="002B4C"/>
                </a:solidFill>
              </a:rPr>
              <a:t>September 13, 2016</a:t>
            </a:r>
            <a:endParaRPr lang="en-US" altLang="zh-TW" sz="2400" dirty="0">
              <a:solidFill>
                <a:srgbClr val="002B4C"/>
              </a:solidFill>
            </a:endParaRPr>
          </a:p>
          <a:p>
            <a:endParaRPr lang="en-US" altLang="zh-TW" sz="2400" dirty="0" smtClean="0">
              <a:solidFill>
                <a:srgbClr val="002B4C"/>
              </a:solidFill>
            </a:endParaRPr>
          </a:p>
        </p:txBody>
      </p:sp>
      <p:sp>
        <p:nvSpPr>
          <p:cNvPr id="5" name="圓角矩形 4"/>
          <p:cNvSpPr/>
          <p:nvPr/>
        </p:nvSpPr>
        <p:spPr>
          <a:xfrm>
            <a:off x="827584" y="260648"/>
            <a:ext cx="3240360"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atin typeface="Adobe 繁黑體 Std B" pitchFamily="34" charset="-120"/>
                <a:ea typeface="Adobe 繁黑體 Std B" pitchFamily="34" charset="-120"/>
              </a:rPr>
              <a:t>行動寬頻尖端技術跨校教學聯盟</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041094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normAutofit fontScale="92500"/>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物聯網定義</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600" dirty="0" smtClean="0">
                <a:solidFill>
                  <a:srgbClr val="3366FF"/>
                </a:solidFill>
                <a:latin typeface="Calibri" panose="020F0502020204030204" pitchFamily="34" charset="0"/>
              </a:rPr>
              <a:t>Wikipedia</a:t>
            </a:r>
          </a:p>
          <a:p>
            <a:pPr lvl="2">
              <a:lnSpc>
                <a:spcPct val="150000"/>
              </a:lnSpc>
            </a:pPr>
            <a:r>
              <a:rPr lang="en-US" altLang="zh-TW" sz="2300" dirty="0">
                <a:solidFill>
                  <a:srgbClr val="0000FF"/>
                </a:solidFill>
                <a:latin typeface="Calibri" panose="020F0502020204030204" pitchFamily="34" charset="0"/>
              </a:rPr>
              <a:t>The Internet of Things (</a:t>
            </a:r>
            <a:r>
              <a:rPr lang="en-US" altLang="zh-TW" sz="2300" dirty="0" err="1">
                <a:solidFill>
                  <a:srgbClr val="0000FF"/>
                </a:solidFill>
                <a:latin typeface="Calibri" panose="020F0502020204030204" pitchFamily="34" charset="0"/>
              </a:rPr>
              <a:t>IoT</a:t>
            </a:r>
            <a:r>
              <a:rPr lang="en-US" altLang="zh-TW" sz="2300" dirty="0">
                <a:solidFill>
                  <a:srgbClr val="0000FF"/>
                </a:solidFill>
                <a:latin typeface="Calibri" panose="020F0502020204030204" pitchFamily="34" charset="0"/>
              </a:rPr>
              <a:t>) </a:t>
            </a:r>
            <a:r>
              <a:rPr lang="en-US" altLang="zh-TW" sz="2300" dirty="0">
                <a:latin typeface="Calibri" panose="020F0502020204030204" pitchFamily="34" charset="0"/>
              </a:rPr>
              <a:t>refers to uniquely </a:t>
            </a:r>
            <a:r>
              <a:rPr lang="en-US" altLang="zh-TW" sz="2300" dirty="0" smtClean="0">
                <a:latin typeface="Calibri" panose="020F0502020204030204" pitchFamily="34" charset="0"/>
              </a:rPr>
              <a:t>identifiable </a:t>
            </a:r>
            <a:r>
              <a:rPr lang="en-US" altLang="zh-TW" sz="2300" dirty="0">
                <a:latin typeface="Calibri" panose="020F0502020204030204" pitchFamily="34" charset="0"/>
              </a:rPr>
              <a:t>objects (things) and their </a:t>
            </a:r>
            <a:r>
              <a:rPr lang="en-US" altLang="zh-TW" sz="2300" dirty="0">
                <a:solidFill>
                  <a:srgbClr val="0000FF"/>
                </a:solidFill>
                <a:latin typeface="Calibri" panose="020F0502020204030204" pitchFamily="34" charset="0"/>
              </a:rPr>
              <a:t>virtual </a:t>
            </a:r>
            <a:r>
              <a:rPr lang="en-US" altLang="zh-TW" sz="2300" dirty="0" smtClean="0">
                <a:solidFill>
                  <a:srgbClr val="0000FF"/>
                </a:solidFill>
                <a:latin typeface="Calibri" panose="020F0502020204030204" pitchFamily="34" charset="0"/>
              </a:rPr>
              <a:t>representations </a:t>
            </a:r>
            <a:r>
              <a:rPr lang="en-US" altLang="zh-TW" sz="2300" dirty="0">
                <a:latin typeface="Calibri" panose="020F0502020204030204" pitchFamily="34" charset="0"/>
              </a:rPr>
              <a:t>in an </a:t>
            </a:r>
            <a:r>
              <a:rPr lang="en-US" altLang="zh-TW" sz="2300" dirty="0">
                <a:solidFill>
                  <a:srgbClr val="0000FF"/>
                </a:solidFill>
                <a:latin typeface="Calibri" panose="020F0502020204030204" pitchFamily="34" charset="0"/>
              </a:rPr>
              <a:t>Internet-like structure</a:t>
            </a:r>
            <a:r>
              <a:rPr lang="en-US" altLang="zh-TW" sz="2300" dirty="0">
                <a:latin typeface="Calibri" panose="020F0502020204030204" pitchFamily="34" charset="0"/>
              </a:rPr>
              <a:t>. </a:t>
            </a:r>
          </a:p>
          <a:p>
            <a:pPr lvl="3">
              <a:lnSpc>
                <a:spcPct val="150000"/>
              </a:lnSpc>
            </a:pPr>
            <a:r>
              <a:rPr lang="en-US" altLang="zh-TW" sz="1900" dirty="0" smtClean="0">
                <a:latin typeface="Calibri" panose="020F0502020204030204" pitchFamily="34" charset="0"/>
              </a:rPr>
              <a:t>E.g</a:t>
            </a:r>
            <a:r>
              <a:rPr lang="en-US" altLang="zh-TW" sz="1900" dirty="0">
                <a:latin typeface="Calibri" panose="020F0502020204030204" pitchFamily="34" charset="0"/>
              </a:rPr>
              <a:t>., Radio-Frequency </a:t>
            </a:r>
            <a:r>
              <a:rPr lang="en-US" altLang="zh-TW" sz="1900" dirty="0" err="1">
                <a:latin typeface="Calibri" panose="020F0502020204030204" pitchFamily="34" charset="0"/>
              </a:rPr>
              <a:t>IDentification</a:t>
            </a:r>
            <a:r>
              <a:rPr lang="en-US" altLang="zh-TW" sz="1900" dirty="0">
                <a:latin typeface="Calibri" panose="020F0502020204030204" pitchFamily="34" charset="0"/>
              </a:rPr>
              <a:t> (RFID) tags, etc. </a:t>
            </a:r>
          </a:p>
          <a:p>
            <a:pPr lvl="2">
              <a:lnSpc>
                <a:spcPct val="150000"/>
              </a:lnSpc>
            </a:pPr>
            <a:r>
              <a:rPr lang="en-US" altLang="zh-TW" sz="2300" dirty="0">
                <a:latin typeface="Calibri" panose="020F0502020204030204" pitchFamily="34" charset="0"/>
              </a:rPr>
              <a:t>The </a:t>
            </a:r>
            <a:r>
              <a:rPr lang="en-US" altLang="zh-TW" sz="2300" dirty="0">
                <a:solidFill>
                  <a:srgbClr val="0000FF"/>
                </a:solidFill>
                <a:latin typeface="Calibri" panose="020F0502020204030204" pitchFamily="34" charset="0"/>
              </a:rPr>
              <a:t>Machine-to-Machine (M2M) </a:t>
            </a:r>
            <a:r>
              <a:rPr lang="en-US" altLang="zh-TW" sz="2300" dirty="0">
                <a:latin typeface="Calibri" panose="020F0502020204030204" pitchFamily="34" charset="0"/>
              </a:rPr>
              <a:t>is aimed to </a:t>
            </a:r>
            <a:r>
              <a:rPr lang="en-US" altLang="zh-TW" sz="2300" dirty="0" smtClean="0">
                <a:latin typeface="Calibri" panose="020F0502020204030204" pitchFamily="34" charset="0"/>
              </a:rPr>
              <a:t>establish </a:t>
            </a:r>
            <a:r>
              <a:rPr lang="en-US" altLang="zh-TW" sz="2300" dirty="0">
                <a:latin typeface="Calibri" panose="020F0502020204030204" pitchFamily="34" charset="0"/>
              </a:rPr>
              <a:t>the conditions that allow a </a:t>
            </a:r>
            <a:r>
              <a:rPr lang="en-US" altLang="zh-TW" sz="2300" dirty="0">
                <a:solidFill>
                  <a:srgbClr val="0000FF"/>
                </a:solidFill>
                <a:latin typeface="Calibri" panose="020F0502020204030204" pitchFamily="34" charset="0"/>
              </a:rPr>
              <a:t>device</a:t>
            </a:r>
            <a:r>
              <a:rPr lang="en-US" altLang="zh-TW" sz="2300" dirty="0">
                <a:latin typeface="Calibri" panose="020F0502020204030204" pitchFamily="34" charset="0"/>
              </a:rPr>
              <a:t> to </a:t>
            </a:r>
            <a:r>
              <a:rPr lang="en-US" altLang="zh-TW" sz="2300" dirty="0" smtClean="0">
                <a:latin typeface="Calibri" panose="020F0502020204030204" pitchFamily="34" charset="0"/>
              </a:rPr>
              <a:t>(</a:t>
            </a:r>
            <a:r>
              <a:rPr lang="en-US" altLang="zh-TW" sz="2300" dirty="0" err="1">
                <a:latin typeface="Calibri" panose="020F0502020204030204" pitchFamily="34" charset="0"/>
              </a:rPr>
              <a:t>bidirectionally</a:t>
            </a:r>
            <a:r>
              <a:rPr lang="en-US" altLang="zh-TW" sz="2300" dirty="0">
                <a:latin typeface="Calibri" panose="020F0502020204030204" pitchFamily="34" charset="0"/>
              </a:rPr>
              <a:t>) </a:t>
            </a:r>
            <a:r>
              <a:rPr lang="en-US" altLang="zh-TW" sz="2300" dirty="0">
                <a:solidFill>
                  <a:srgbClr val="0000FF"/>
                </a:solidFill>
                <a:latin typeface="Calibri" panose="020F0502020204030204" pitchFamily="34" charset="0"/>
              </a:rPr>
              <a:t>exchange information with </a:t>
            </a:r>
            <a:r>
              <a:rPr lang="en-US" altLang="zh-TW" sz="2300" dirty="0">
                <a:latin typeface="Calibri" panose="020F0502020204030204" pitchFamily="34" charset="0"/>
              </a:rPr>
              <a:t>a </a:t>
            </a:r>
            <a:r>
              <a:rPr lang="en-US" altLang="zh-TW" sz="2300" dirty="0" smtClean="0">
                <a:latin typeface="Calibri" panose="020F0502020204030204" pitchFamily="34" charset="0"/>
              </a:rPr>
              <a:t>business </a:t>
            </a:r>
            <a:r>
              <a:rPr lang="en-US" altLang="zh-TW" sz="2300" dirty="0">
                <a:solidFill>
                  <a:srgbClr val="0000FF"/>
                </a:solidFill>
                <a:latin typeface="Calibri" panose="020F0502020204030204" pitchFamily="34" charset="0"/>
              </a:rPr>
              <a:t>application</a:t>
            </a:r>
            <a:r>
              <a:rPr lang="en-US" altLang="zh-TW" sz="2300" dirty="0">
                <a:latin typeface="Calibri" panose="020F0502020204030204" pitchFamily="34" charset="0"/>
              </a:rPr>
              <a:t> via a communication </a:t>
            </a:r>
            <a:r>
              <a:rPr lang="en-US" altLang="zh-TW" sz="2300" dirty="0" smtClean="0">
                <a:latin typeface="Calibri" panose="020F0502020204030204" pitchFamily="34" charset="0"/>
              </a:rPr>
              <a:t>network</a:t>
            </a:r>
            <a:r>
              <a:rPr lang="en-US" altLang="zh-TW" sz="2300" dirty="0">
                <a:latin typeface="Calibri" panose="020F0502020204030204" pitchFamily="34" charset="0"/>
              </a:rPr>
              <a:t>. </a:t>
            </a:r>
          </a:p>
          <a:p>
            <a:pPr lvl="3">
              <a:lnSpc>
                <a:spcPct val="150000"/>
              </a:lnSpc>
            </a:pPr>
            <a:r>
              <a:rPr lang="en-US" altLang="zh-TW" sz="1900" dirty="0" smtClean="0">
                <a:latin typeface="Calibri" panose="020F0502020204030204" pitchFamily="34" charset="0"/>
              </a:rPr>
              <a:t>E.g</a:t>
            </a:r>
            <a:r>
              <a:rPr lang="en-US" altLang="zh-TW" sz="1900" dirty="0">
                <a:latin typeface="Calibri" panose="020F0502020204030204" pitchFamily="34" charset="0"/>
              </a:rPr>
              <a:t>., smart grid, home automation, etc. .</a:t>
            </a: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10</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3538062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 M2M devices need to connect to the communication </a:t>
            </a:r>
            <a:r>
              <a:rPr lang="en-US" altLang="zh-TW" dirty="0" smtClean="0"/>
              <a:t>network</a:t>
            </a:r>
            <a:r>
              <a:rPr lang="en-US" altLang="zh-TW" dirty="0"/>
              <a:t>, while </a:t>
            </a:r>
            <a:r>
              <a:rPr lang="en-US" altLang="zh-TW" dirty="0" err="1"/>
              <a:t>IoT</a:t>
            </a:r>
            <a:r>
              <a:rPr lang="en-US" altLang="zh-TW" dirty="0"/>
              <a:t> don’t. For example, </a:t>
            </a:r>
            <a:endParaRPr lang="en-US" altLang="zh-TW" dirty="0" smtClean="0"/>
          </a:p>
          <a:p>
            <a:pPr lvl="1"/>
            <a:r>
              <a:rPr lang="en-US" altLang="zh-TW" dirty="0" smtClean="0"/>
              <a:t>RFID </a:t>
            </a:r>
            <a:r>
              <a:rPr lang="en-US" altLang="zh-TW" dirty="0"/>
              <a:t>tagged objects are in </a:t>
            </a:r>
            <a:r>
              <a:rPr lang="en-US" altLang="zh-TW" dirty="0" err="1"/>
              <a:t>IoT</a:t>
            </a:r>
            <a:r>
              <a:rPr lang="en-US" altLang="zh-TW" dirty="0"/>
              <a:t>, but not in M2M. The readers are </a:t>
            </a:r>
            <a:r>
              <a:rPr lang="en-US" altLang="zh-TW" dirty="0" smtClean="0"/>
              <a:t>in </a:t>
            </a:r>
            <a:r>
              <a:rPr lang="en-US" altLang="zh-TW" dirty="0"/>
              <a:t>both.</a:t>
            </a:r>
            <a:endParaRPr lang="zh-TW" altLang="en-US" dirty="0"/>
          </a:p>
        </p:txBody>
      </p:sp>
      <p:sp>
        <p:nvSpPr>
          <p:cNvPr id="4" name="標題 3"/>
          <p:cNvSpPr>
            <a:spLocks noGrp="1"/>
          </p:cNvSpPr>
          <p:nvPr>
            <p:ph type="title"/>
          </p:nvPr>
        </p:nvSpPr>
        <p:spPr/>
        <p:txBody>
          <a:bodyPr>
            <a:normAutofit/>
          </a:bodyPr>
          <a:lstStyle/>
          <a:p>
            <a:r>
              <a:rPr lang="en-US" altLang="zh-TW" dirty="0" err="1" smtClean="0"/>
              <a:t>IoT</a:t>
            </a:r>
            <a:r>
              <a:rPr lang="en-US" altLang="zh-TW" dirty="0" smtClean="0"/>
              <a:t> vs. M2M </a:t>
            </a:r>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11</a:t>
            </a:fld>
            <a:endParaRPr lang="zh-TW" altLang="en-US" dirty="0"/>
          </a:p>
        </p:txBody>
      </p:sp>
      <p:sp>
        <p:nvSpPr>
          <p:cNvPr id="3" name="矩形 2"/>
          <p:cNvSpPr/>
          <p:nvPr/>
        </p:nvSpPr>
        <p:spPr>
          <a:xfrm>
            <a:off x="1259632" y="4869160"/>
            <a:ext cx="7200800" cy="830997"/>
          </a:xfrm>
          <a:prstGeom prst="rect">
            <a:avLst/>
          </a:prstGeom>
        </p:spPr>
        <p:txBody>
          <a:bodyPr wrap="square">
            <a:spAutoFit/>
          </a:bodyPr>
          <a:lstStyle/>
          <a:p>
            <a:r>
              <a:rPr lang="zh-TW" altLang="en-US" sz="2400" dirty="0">
                <a:solidFill>
                  <a:srgbClr val="0000FF"/>
                </a:solidFill>
              </a:rPr>
              <a:t>Thing: passive, no mean to communicate upstream with </a:t>
            </a:r>
          </a:p>
          <a:p>
            <a:r>
              <a:rPr lang="zh-TW" altLang="en-US" sz="2400" dirty="0">
                <a:solidFill>
                  <a:srgbClr val="0000FF"/>
                </a:solidFill>
              </a:rPr>
              <a:t>applications, but they can be read by M2M devices</a:t>
            </a:r>
          </a:p>
        </p:txBody>
      </p:sp>
    </p:spTree>
    <p:extLst>
      <p:ext uri="{BB962C8B-B14F-4D97-AF65-F5344CB8AC3E}">
        <p14:creationId xmlns:p14="http://schemas.microsoft.com/office/powerpoint/2010/main" val="3832728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 One of M2M relationships can be seen as human-machine </a:t>
            </a:r>
            <a:r>
              <a:rPr lang="en-US" altLang="zh-TW" dirty="0" smtClean="0"/>
              <a:t>interface </a:t>
            </a:r>
            <a:r>
              <a:rPr lang="en-US" altLang="zh-TW" dirty="0"/>
              <a:t>extensions of a person, while </a:t>
            </a:r>
            <a:r>
              <a:rPr lang="en-US" altLang="zh-TW" dirty="0" err="1"/>
              <a:t>IoT</a:t>
            </a:r>
            <a:r>
              <a:rPr lang="en-US" altLang="zh-TW" dirty="0"/>
              <a:t> can be purely </a:t>
            </a:r>
            <a:r>
              <a:rPr lang="en-US" altLang="zh-TW" dirty="0" smtClean="0"/>
              <a:t>“</a:t>
            </a:r>
            <a:r>
              <a:rPr lang="en-US" altLang="zh-TW" dirty="0"/>
              <a:t>Things”. For example,  </a:t>
            </a:r>
          </a:p>
          <a:p>
            <a:pPr lvl="1"/>
            <a:r>
              <a:rPr lang="en-US" altLang="zh-TW" dirty="0" smtClean="0"/>
              <a:t>The </a:t>
            </a:r>
            <a:r>
              <a:rPr lang="en-US" altLang="zh-TW" dirty="0"/>
              <a:t>eBook reader is reading for a real person, which belongs to </a:t>
            </a:r>
            <a:r>
              <a:rPr lang="en-US" altLang="zh-TW" dirty="0" smtClean="0"/>
              <a:t>M2M</a:t>
            </a:r>
            <a:r>
              <a:rPr lang="en-US" altLang="zh-TW" dirty="0"/>
              <a:t>.</a:t>
            </a:r>
            <a:endParaRPr lang="zh-TW" altLang="en-US" dirty="0"/>
          </a:p>
        </p:txBody>
      </p:sp>
      <p:sp>
        <p:nvSpPr>
          <p:cNvPr id="4" name="標題 3"/>
          <p:cNvSpPr>
            <a:spLocks noGrp="1"/>
          </p:cNvSpPr>
          <p:nvPr>
            <p:ph type="title"/>
          </p:nvPr>
        </p:nvSpPr>
        <p:spPr/>
        <p:txBody>
          <a:bodyPr>
            <a:normAutofit/>
          </a:bodyPr>
          <a:lstStyle/>
          <a:p>
            <a:r>
              <a:rPr lang="en-US" altLang="zh-TW" dirty="0" err="1" smtClean="0"/>
              <a:t>IoT</a:t>
            </a:r>
            <a:r>
              <a:rPr lang="en-US" altLang="zh-TW" dirty="0" smtClean="0"/>
              <a:t> vs. M2M </a:t>
            </a:r>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12</a:t>
            </a:fld>
            <a:endParaRPr lang="zh-TW" altLang="en-US" dirty="0"/>
          </a:p>
        </p:txBody>
      </p:sp>
      <p:sp>
        <p:nvSpPr>
          <p:cNvPr id="3" name="矩形 2"/>
          <p:cNvSpPr/>
          <p:nvPr/>
        </p:nvSpPr>
        <p:spPr>
          <a:xfrm>
            <a:off x="827584" y="5406315"/>
            <a:ext cx="7632848" cy="830997"/>
          </a:xfrm>
          <a:prstGeom prst="rect">
            <a:avLst/>
          </a:prstGeom>
        </p:spPr>
        <p:txBody>
          <a:bodyPr wrap="square">
            <a:spAutoFit/>
          </a:bodyPr>
          <a:lstStyle/>
          <a:p>
            <a:r>
              <a:rPr lang="en-US" altLang="zh-TW" sz="2400" dirty="0">
                <a:solidFill>
                  <a:srgbClr val="0000FF"/>
                </a:solidFill>
              </a:rPr>
              <a:t>In reality, these two terms are often used interchangeably.   </a:t>
            </a:r>
          </a:p>
          <a:p>
            <a:r>
              <a:rPr lang="en-US" altLang="zh-TW" sz="2400" dirty="0">
                <a:solidFill>
                  <a:srgbClr val="0000FF"/>
                </a:solidFill>
              </a:rPr>
              <a:t>There is no need to distinguish one from the other. </a:t>
            </a:r>
            <a:endParaRPr lang="zh-TW" altLang="en-US" sz="2400" dirty="0">
              <a:solidFill>
                <a:srgbClr val="0000FF"/>
              </a:solidFill>
            </a:endParaRPr>
          </a:p>
        </p:txBody>
      </p:sp>
    </p:spTree>
    <p:extLst>
      <p:ext uri="{BB962C8B-B14F-4D97-AF65-F5344CB8AC3E}">
        <p14:creationId xmlns:p14="http://schemas.microsoft.com/office/powerpoint/2010/main" val="1357608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204864"/>
            <a:ext cx="280831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6264696" cy="5112568"/>
          </a:xfrm>
        </p:spPr>
        <p:txBody>
          <a:bodyPr>
            <a:normAutofit lnSpcReduction="10000"/>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什麼是物聯網</a:t>
            </a:r>
            <a:r>
              <a:rPr lang="en-US" altLang="zh-TW" sz="3200" u="sng" dirty="0" smtClean="0">
                <a:solidFill>
                  <a:srgbClr val="002060"/>
                </a:solidFill>
                <a:latin typeface="標楷體" pitchFamily="65" charset="-120"/>
                <a:ea typeface="標楷體" pitchFamily="65" charset="-120"/>
              </a:rPr>
              <a:t>?</a:t>
            </a:r>
          </a:p>
          <a:p>
            <a:pPr lvl="1">
              <a:spcBef>
                <a:spcPts val="0"/>
              </a:spcBef>
            </a:pPr>
            <a:r>
              <a:rPr lang="zh-TW" altLang="en-US" sz="2600" dirty="0">
                <a:solidFill>
                  <a:schemeClr val="tx2"/>
                </a:solidFill>
                <a:latin typeface="Calibri" panose="020F0502020204030204" pitchFamily="34" charset="0"/>
              </a:rPr>
              <a:t>綜合了近幾年的發展，物聯</a:t>
            </a:r>
            <a:r>
              <a:rPr lang="zh-TW" altLang="en-US" sz="2600" dirty="0" smtClean="0">
                <a:solidFill>
                  <a:schemeClr val="tx2"/>
                </a:solidFill>
                <a:latin typeface="Calibri" panose="020F0502020204030204" pitchFamily="34" charset="0"/>
              </a:rPr>
              <a:t>網是</a:t>
            </a:r>
            <a:r>
              <a:rPr lang="zh-TW" altLang="en-US" sz="2600" dirty="0">
                <a:solidFill>
                  <a:schemeClr val="tx2"/>
                </a:solidFill>
                <a:latin typeface="Calibri" panose="020F0502020204030204" pitchFamily="34" charset="0"/>
              </a:rPr>
              <a:t>要在人類真實生活世界中的物體上，</a:t>
            </a:r>
            <a:r>
              <a:rPr lang="zh-TW" altLang="en-US" sz="2600" dirty="0" smtClean="0">
                <a:solidFill>
                  <a:schemeClr val="tx2"/>
                </a:solidFill>
                <a:latin typeface="Calibri" panose="020F0502020204030204" pitchFamily="34" charset="0"/>
              </a:rPr>
              <a:t>植入</a:t>
            </a:r>
            <a:r>
              <a:rPr lang="zh-TW" altLang="en-US" sz="2600" dirty="0">
                <a:solidFill>
                  <a:schemeClr val="tx2"/>
                </a:solidFill>
                <a:latin typeface="Calibri" panose="020F0502020204030204" pitchFamily="34" charset="0"/>
              </a:rPr>
              <a:t>各種</a:t>
            </a:r>
            <a:r>
              <a:rPr lang="zh-TW" altLang="en-US" sz="2600" dirty="0">
                <a:solidFill>
                  <a:srgbClr val="0000FF"/>
                </a:solidFill>
                <a:latin typeface="Calibri" panose="020F0502020204030204" pitchFamily="34" charset="0"/>
              </a:rPr>
              <a:t>感測器</a:t>
            </a:r>
            <a:r>
              <a:rPr lang="zh-TW" altLang="en-US" sz="2600" dirty="0">
                <a:solidFill>
                  <a:schemeClr val="tx2"/>
                </a:solidFill>
                <a:latin typeface="Calibri" panose="020F0502020204030204" pitchFamily="34" charset="0"/>
              </a:rPr>
              <a:t>，使其具有</a:t>
            </a:r>
            <a:r>
              <a:rPr lang="zh-TW" altLang="en-US" sz="2600" dirty="0">
                <a:solidFill>
                  <a:srgbClr val="0000FF"/>
                </a:solidFill>
                <a:latin typeface="Calibri" panose="020F0502020204030204" pitchFamily="34" charset="0"/>
              </a:rPr>
              <a:t>智慧</a:t>
            </a:r>
            <a:r>
              <a:rPr lang="zh-TW" altLang="en-US" sz="2600" dirty="0">
                <a:solidFill>
                  <a:schemeClr val="tx2"/>
                </a:solidFill>
                <a:latin typeface="Calibri" panose="020F0502020204030204" pitchFamily="34" charset="0"/>
              </a:rPr>
              <a:t>，可以藉由各種</a:t>
            </a:r>
            <a:r>
              <a:rPr lang="en-US" altLang="zh-TW" sz="2600" dirty="0">
                <a:solidFill>
                  <a:schemeClr val="tx2"/>
                </a:solidFill>
                <a:latin typeface="Calibri" panose="020F0502020204030204" pitchFamily="34" charset="0"/>
              </a:rPr>
              <a:t>(</a:t>
            </a:r>
            <a:r>
              <a:rPr lang="zh-TW" altLang="en-US" sz="2600" dirty="0">
                <a:solidFill>
                  <a:schemeClr val="tx2"/>
                </a:solidFill>
                <a:latin typeface="Calibri" panose="020F0502020204030204" pitchFamily="34" charset="0"/>
              </a:rPr>
              <a:t>無線</a:t>
            </a:r>
            <a:r>
              <a:rPr lang="en-US" altLang="zh-TW" sz="2600" dirty="0">
                <a:solidFill>
                  <a:schemeClr val="tx2"/>
                </a:solidFill>
                <a:latin typeface="Calibri" panose="020F0502020204030204" pitchFamily="34" charset="0"/>
              </a:rPr>
              <a:t>)</a:t>
            </a:r>
            <a:r>
              <a:rPr lang="zh-TW" altLang="en-US" sz="2600" dirty="0">
                <a:solidFill>
                  <a:schemeClr val="tx2"/>
                </a:solidFill>
                <a:latin typeface="Calibri" panose="020F0502020204030204" pitchFamily="34" charset="0"/>
              </a:rPr>
              <a:t>網路</a:t>
            </a:r>
            <a:r>
              <a:rPr lang="zh-TW" altLang="en-US" sz="2600" dirty="0">
                <a:solidFill>
                  <a:srgbClr val="0000FF"/>
                </a:solidFill>
                <a:latin typeface="Calibri" panose="020F0502020204030204" pitchFamily="34" charset="0"/>
              </a:rPr>
              <a:t>連結上網</a:t>
            </a:r>
            <a:r>
              <a:rPr lang="zh-TW" altLang="en-US" sz="2600" dirty="0">
                <a:solidFill>
                  <a:schemeClr val="tx2"/>
                </a:solidFill>
                <a:latin typeface="Calibri" panose="020F0502020204030204" pitchFamily="34" charset="0"/>
              </a:rPr>
              <a:t>，使這些物體上的資訊可以被擷取</a:t>
            </a:r>
            <a:r>
              <a:rPr lang="en-US" altLang="zh-TW" sz="2600" dirty="0">
                <a:solidFill>
                  <a:schemeClr val="tx2"/>
                </a:solidFill>
                <a:latin typeface="Calibri" panose="020F0502020204030204" pitchFamily="34" charset="0"/>
              </a:rPr>
              <a:t>(</a:t>
            </a:r>
            <a:r>
              <a:rPr lang="zh-TW" altLang="en-US" sz="2600" dirty="0" smtClean="0">
                <a:solidFill>
                  <a:schemeClr val="tx2"/>
                </a:solidFill>
                <a:latin typeface="Calibri" panose="020F0502020204030204" pitchFamily="34" charset="0"/>
              </a:rPr>
              <a:t>分享</a:t>
            </a:r>
            <a:r>
              <a:rPr lang="en-US" altLang="zh-TW" sz="2600" dirty="0">
                <a:solidFill>
                  <a:schemeClr val="tx2"/>
                </a:solidFill>
                <a:latin typeface="Calibri" panose="020F0502020204030204" pitchFamily="34" charset="0"/>
              </a:rPr>
              <a:t>)</a:t>
            </a:r>
            <a:r>
              <a:rPr lang="zh-TW" altLang="en-US" sz="2600" dirty="0">
                <a:solidFill>
                  <a:schemeClr val="tx2"/>
                </a:solidFill>
                <a:latin typeface="Calibri" panose="020F0502020204030204" pitchFamily="34" charset="0"/>
              </a:rPr>
              <a:t>、收集，做為</a:t>
            </a:r>
            <a:r>
              <a:rPr lang="zh-TW" altLang="en-US" sz="2600" dirty="0">
                <a:solidFill>
                  <a:srgbClr val="0000FF"/>
                </a:solidFill>
                <a:latin typeface="Calibri" panose="020F0502020204030204" pitchFamily="34" charset="0"/>
              </a:rPr>
              <a:t>智慧控制</a:t>
            </a:r>
            <a:r>
              <a:rPr lang="zh-TW" altLang="en-US" sz="2600" dirty="0">
                <a:solidFill>
                  <a:schemeClr val="tx2"/>
                </a:solidFill>
                <a:latin typeface="Calibri" panose="020F0502020204030204" pitchFamily="34" charset="0"/>
              </a:rPr>
              <a:t>的決策依據，並能將決策結果透過遠端指令，進行</a:t>
            </a:r>
            <a:r>
              <a:rPr lang="zh-TW" altLang="en-US" sz="2600" dirty="0">
                <a:solidFill>
                  <a:srgbClr val="0000FF"/>
                </a:solidFill>
                <a:latin typeface="Calibri" panose="020F0502020204030204" pitchFamily="34" charset="0"/>
              </a:rPr>
              <a:t>智能控制</a:t>
            </a:r>
            <a:r>
              <a:rPr lang="zh-TW" altLang="en-US" sz="2600" dirty="0">
                <a:solidFill>
                  <a:schemeClr val="tx2"/>
                </a:solidFill>
                <a:latin typeface="Calibri" panose="020F0502020204030204" pitchFamily="34" charset="0"/>
              </a:rPr>
              <a:t>，最終能提供</a:t>
            </a:r>
            <a:r>
              <a:rPr lang="zh-TW" altLang="en-US" sz="2600" dirty="0" smtClean="0">
                <a:solidFill>
                  <a:srgbClr val="0000FF"/>
                </a:solidFill>
                <a:latin typeface="Calibri" panose="020F0502020204030204" pitchFamily="34" charset="0"/>
              </a:rPr>
              <a:t>物體</a:t>
            </a:r>
            <a:r>
              <a:rPr lang="zh-TW" altLang="en-US" sz="2600" dirty="0">
                <a:solidFill>
                  <a:srgbClr val="0000FF"/>
                </a:solidFill>
                <a:latin typeface="Calibri" panose="020F0502020204030204" pitchFamily="34" charset="0"/>
              </a:rPr>
              <a:t>與人</a:t>
            </a:r>
            <a:r>
              <a:rPr lang="zh-TW" altLang="en-US" sz="2600" dirty="0">
                <a:solidFill>
                  <a:schemeClr val="tx2"/>
                </a:solidFill>
                <a:latin typeface="Calibri" panose="020F0502020204030204" pitchFamily="34" charset="0"/>
              </a:rPr>
              <a:t>、</a:t>
            </a:r>
            <a:r>
              <a:rPr lang="zh-TW" altLang="en-US" sz="2600" dirty="0">
                <a:solidFill>
                  <a:srgbClr val="0000FF"/>
                </a:solidFill>
                <a:latin typeface="Calibri" panose="020F0502020204030204" pitchFamily="34" charset="0"/>
              </a:rPr>
              <a:t>物體與物體</a:t>
            </a:r>
            <a:r>
              <a:rPr lang="zh-TW" altLang="en-US" sz="2600" dirty="0">
                <a:solidFill>
                  <a:schemeClr val="tx2"/>
                </a:solidFill>
                <a:latin typeface="Calibri" panose="020F0502020204030204" pitchFamily="34" charset="0"/>
              </a:rPr>
              <a:t>、</a:t>
            </a:r>
            <a:r>
              <a:rPr lang="zh-TW" altLang="en-US" sz="2600" dirty="0">
                <a:solidFill>
                  <a:srgbClr val="0000FF"/>
                </a:solidFill>
                <a:latin typeface="Calibri" panose="020F0502020204030204" pitchFamily="34" charset="0"/>
              </a:rPr>
              <a:t>人與人</a:t>
            </a:r>
            <a:r>
              <a:rPr lang="zh-TW" altLang="en-US" sz="2600" dirty="0">
                <a:solidFill>
                  <a:schemeClr val="tx2"/>
                </a:solidFill>
                <a:latin typeface="Calibri" panose="020F0502020204030204" pitchFamily="34" charset="0"/>
              </a:rPr>
              <a:t>之間等各種不同類型的</a:t>
            </a:r>
            <a:r>
              <a:rPr lang="zh-TW" altLang="en-US" sz="2600" dirty="0">
                <a:solidFill>
                  <a:srgbClr val="0000FF"/>
                </a:solidFill>
                <a:latin typeface="Calibri" panose="020F0502020204030204" pitchFamily="34" charset="0"/>
              </a:rPr>
              <a:t>溝通與對話</a:t>
            </a:r>
            <a:r>
              <a:rPr lang="zh-TW" altLang="en-US" sz="2600" dirty="0">
                <a:solidFill>
                  <a:schemeClr val="tx2"/>
                </a:solidFill>
                <a:latin typeface="Calibri" panose="020F0502020204030204" pitchFamily="34" charset="0"/>
              </a:rPr>
              <a:t>，促進</a:t>
            </a:r>
            <a:r>
              <a:rPr lang="zh-TW" altLang="en-US" sz="2600" dirty="0">
                <a:solidFill>
                  <a:srgbClr val="0000FF"/>
                </a:solidFill>
                <a:latin typeface="Calibri" panose="020F0502020204030204" pitchFamily="34" charset="0"/>
              </a:rPr>
              <a:t>智慧型系統對萬物進行高效</a:t>
            </a:r>
            <a:r>
              <a:rPr lang="zh-TW" altLang="en-US" sz="2600" dirty="0" smtClean="0">
                <a:solidFill>
                  <a:srgbClr val="0000FF"/>
                </a:solidFill>
                <a:latin typeface="Calibri" panose="020F0502020204030204" pitchFamily="34" charset="0"/>
              </a:rPr>
              <a:t>、節能</a:t>
            </a:r>
            <a:r>
              <a:rPr lang="zh-TW" altLang="en-US" sz="2600" dirty="0">
                <a:solidFill>
                  <a:srgbClr val="0000FF"/>
                </a:solidFill>
                <a:latin typeface="Calibri" panose="020F0502020204030204" pitchFamily="34" charset="0"/>
              </a:rPr>
              <a:t>、安全、環保等目標之實現</a:t>
            </a:r>
            <a:r>
              <a:rPr lang="zh-TW" altLang="en-US" sz="2600" dirty="0" smtClean="0">
                <a:solidFill>
                  <a:schemeClr val="tx2"/>
                </a:solidFill>
                <a:latin typeface="Calibri" panose="020F0502020204030204" pitchFamily="34" charset="0"/>
              </a:rPr>
              <a:t>。</a:t>
            </a:r>
            <a:r>
              <a:rPr lang="en-US" altLang="zh-TW" sz="2600" dirty="0" smtClean="0">
                <a:solidFill>
                  <a:schemeClr val="tx2"/>
                </a:solidFill>
                <a:latin typeface="Calibri" panose="020F0502020204030204" pitchFamily="34" charset="0"/>
              </a:rPr>
              <a:t>(</a:t>
            </a:r>
            <a:r>
              <a:rPr lang="zh-TW" altLang="en-US" sz="2600" dirty="0" smtClean="0">
                <a:solidFill>
                  <a:schemeClr val="tx2"/>
                </a:solidFill>
                <a:latin typeface="Calibri" panose="020F0502020204030204" pitchFamily="34" charset="0"/>
              </a:rPr>
              <a:t>黃仁竑</a:t>
            </a:r>
            <a:r>
              <a:rPr lang="en-US" altLang="zh-TW" sz="2600" dirty="0" smtClean="0">
                <a:solidFill>
                  <a:schemeClr val="tx2"/>
                </a:solidFill>
                <a:latin typeface="Calibri" panose="020F0502020204030204" pitchFamily="34" charset="0"/>
              </a:rPr>
              <a:t>, 2013)</a:t>
            </a:r>
            <a:endParaRPr lang="en-US" altLang="zh-TW" sz="2300" dirty="0">
              <a:solidFill>
                <a:schemeClr val="tx2"/>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13</a:t>
            </a:fld>
            <a:endParaRPr lang="en-US" altLang="zh-TW" sz="1400" dirty="0"/>
          </a:p>
        </p:txBody>
      </p:sp>
      <p:pic>
        <p:nvPicPr>
          <p:cNvPr id="53" name="圖片 52" descr="CCU_02.gif"/>
          <p:cNvPicPr>
            <a:picLocks noChangeAspect="1"/>
          </p:cNvPicPr>
          <p:nvPr/>
        </p:nvPicPr>
        <p:blipFill>
          <a:blip r:embed="rId3"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3046452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normAutofit lnSpcReduction="10000"/>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物聯網關鍵概念</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800" dirty="0">
                <a:solidFill>
                  <a:schemeClr val="tx2"/>
                </a:solidFill>
                <a:latin typeface="Calibri" panose="020F0502020204030204" pitchFamily="34" charset="0"/>
              </a:rPr>
              <a:t>Connect anything to the </a:t>
            </a:r>
            <a:r>
              <a:rPr lang="en-US" altLang="zh-TW" sz="2800" dirty="0" smtClean="0">
                <a:solidFill>
                  <a:schemeClr val="tx2"/>
                </a:solidFill>
                <a:latin typeface="Calibri" panose="020F0502020204030204" pitchFamily="34" charset="0"/>
              </a:rPr>
              <a:t>Internet(</a:t>
            </a:r>
            <a:r>
              <a:rPr lang="zh-TW" altLang="en-US" sz="2800" dirty="0" smtClean="0">
                <a:solidFill>
                  <a:schemeClr val="tx2"/>
                </a:solidFill>
                <a:latin typeface="Calibri" panose="020F0502020204030204" pitchFamily="34" charset="0"/>
              </a:rPr>
              <a:t>萬物連上網路</a:t>
            </a:r>
            <a:r>
              <a:rPr lang="en-US" altLang="zh-TW" sz="2800" dirty="0" smtClean="0">
                <a:solidFill>
                  <a:schemeClr val="tx2"/>
                </a:solidFill>
                <a:latin typeface="Calibri" panose="020F0502020204030204" pitchFamily="34" charset="0"/>
              </a:rPr>
              <a:t>)</a:t>
            </a:r>
            <a:endParaRPr lang="en-US" altLang="zh-TW" sz="2800" dirty="0">
              <a:solidFill>
                <a:schemeClr val="tx2"/>
              </a:solidFill>
              <a:latin typeface="Calibri" panose="020F0502020204030204" pitchFamily="34" charset="0"/>
            </a:endParaRPr>
          </a:p>
          <a:p>
            <a:pPr lvl="2"/>
            <a:r>
              <a:rPr lang="en-US" altLang="zh-TW" sz="2400" dirty="0">
                <a:solidFill>
                  <a:schemeClr val="tx2"/>
                </a:solidFill>
                <a:latin typeface="Calibri" panose="020F0502020204030204" pitchFamily="34" charset="0"/>
              </a:rPr>
              <a:t>Anything that can be connected, will be connected</a:t>
            </a:r>
          </a:p>
          <a:p>
            <a:pPr lvl="3"/>
            <a:r>
              <a:rPr lang="en-US" altLang="zh-TW" sz="2400" dirty="0">
                <a:solidFill>
                  <a:schemeClr val="tx2"/>
                </a:solidFill>
                <a:latin typeface="Calibri" panose="020F0502020204030204" pitchFamily="34" charset="0"/>
              </a:rPr>
              <a:t>Cell phones, coffee makers, washing machines, headphones, lamps, wearable devices; anything you can think of.</a:t>
            </a:r>
          </a:p>
          <a:p>
            <a:pPr lvl="2"/>
            <a:r>
              <a:rPr lang="en-US" altLang="zh-TW" sz="2400" dirty="0">
                <a:solidFill>
                  <a:schemeClr val="tx2"/>
                </a:solidFill>
                <a:latin typeface="Calibri" panose="020F0502020204030204" pitchFamily="34" charset="0"/>
              </a:rPr>
              <a:t>Accessible from the Internet based on standard protocols</a:t>
            </a:r>
          </a:p>
          <a:p>
            <a:pPr lvl="3"/>
            <a:r>
              <a:rPr lang="en-US" altLang="zh-TW" sz="2400" dirty="0">
                <a:solidFill>
                  <a:schemeClr val="tx2"/>
                </a:solidFill>
                <a:latin typeface="Calibri" panose="020F0502020204030204" pitchFamily="34" charset="0"/>
              </a:rPr>
              <a:t>Not just in a closed </a:t>
            </a:r>
            <a:r>
              <a:rPr lang="en-US" altLang="zh-TW" sz="2400" dirty="0" smtClean="0">
                <a:solidFill>
                  <a:schemeClr val="tx2"/>
                </a:solidFill>
                <a:latin typeface="Calibri" panose="020F0502020204030204" pitchFamily="34" charset="0"/>
              </a:rPr>
              <a:t>system</a:t>
            </a:r>
          </a:p>
          <a:p>
            <a:pPr lvl="1"/>
            <a:r>
              <a:rPr lang="en-US" altLang="zh-TW" sz="2800" dirty="0" smtClean="0">
                <a:solidFill>
                  <a:schemeClr val="tx2"/>
                </a:solidFill>
                <a:latin typeface="Calibri" panose="020F0502020204030204" pitchFamily="34" charset="0"/>
              </a:rPr>
              <a:t>Intelligent system</a:t>
            </a:r>
          </a:p>
          <a:p>
            <a:pPr lvl="2"/>
            <a:r>
              <a:rPr lang="en-US" altLang="zh-TW" dirty="0" smtClean="0">
                <a:solidFill>
                  <a:schemeClr val="tx2"/>
                </a:solidFill>
                <a:latin typeface="Calibri" panose="020F0502020204030204" pitchFamily="34" charset="0"/>
              </a:rPr>
              <a:t>Decision, control, integration, application</a:t>
            </a:r>
          </a:p>
          <a:p>
            <a:pPr lvl="2"/>
            <a:r>
              <a:rPr lang="en-US" altLang="zh-TW" dirty="0" smtClean="0">
                <a:solidFill>
                  <a:schemeClr val="tx2"/>
                </a:solidFill>
                <a:latin typeface="Calibri" panose="020F0502020204030204" pitchFamily="34" charset="0"/>
              </a:rPr>
              <a:t>Smart city, smart home, smart planet, smart grid, smart transportation, …</a:t>
            </a:r>
            <a:endParaRPr lang="en-US" altLang="zh-TW" dirty="0">
              <a:solidFill>
                <a:schemeClr val="tx2"/>
              </a:solidFill>
              <a:latin typeface="Calibri" panose="020F0502020204030204" pitchFamily="34" charset="0"/>
            </a:endParaRPr>
          </a:p>
          <a:p>
            <a:pPr lvl="1">
              <a:spcBef>
                <a:spcPts val="0"/>
              </a:spcBef>
            </a:pPr>
            <a:endParaRPr lang="en-US" altLang="zh-TW" sz="2300" dirty="0">
              <a:solidFill>
                <a:schemeClr val="tx2"/>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14</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1059838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物聯網關鍵概念</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800" dirty="0">
                <a:solidFill>
                  <a:schemeClr val="tx2"/>
                </a:solidFill>
                <a:latin typeface="Calibri" panose="020F0502020204030204" pitchFamily="34" charset="0"/>
              </a:rPr>
              <a:t>Massive (sensing) devices</a:t>
            </a:r>
          </a:p>
          <a:p>
            <a:pPr lvl="2"/>
            <a:r>
              <a:rPr lang="en-US" altLang="zh-TW" sz="2400" dirty="0">
                <a:solidFill>
                  <a:schemeClr val="tx2"/>
                </a:solidFill>
                <a:latin typeface="Calibri" panose="020F0502020204030204" pitchFamily="34" charset="0"/>
              </a:rPr>
              <a:t>Tens of billions of devices capturing information around us</a:t>
            </a:r>
          </a:p>
          <a:p>
            <a:pPr lvl="1">
              <a:spcBef>
                <a:spcPts val="0"/>
              </a:spcBef>
            </a:pPr>
            <a:r>
              <a:rPr lang="en-US" altLang="zh-TW" sz="2800" dirty="0">
                <a:solidFill>
                  <a:schemeClr val="tx2"/>
                </a:solidFill>
                <a:latin typeface="Calibri" panose="020F0502020204030204" pitchFamily="34" charset="0"/>
              </a:rPr>
              <a:t>Connected to the Internet</a:t>
            </a:r>
          </a:p>
          <a:p>
            <a:pPr lvl="2"/>
            <a:r>
              <a:rPr lang="en-US" altLang="zh-TW" sz="2400" dirty="0">
                <a:solidFill>
                  <a:schemeClr val="tx2"/>
                </a:solidFill>
                <a:latin typeface="Calibri" panose="020F0502020204030204" pitchFamily="34" charset="0"/>
              </a:rPr>
              <a:t>Information is available through the Internet</a:t>
            </a:r>
          </a:p>
          <a:p>
            <a:pPr lvl="2"/>
            <a:r>
              <a:rPr lang="en-US" altLang="zh-TW" sz="2400" dirty="0">
                <a:solidFill>
                  <a:schemeClr val="tx2"/>
                </a:solidFill>
                <a:latin typeface="Calibri" panose="020F0502020204030204" pitchFamily="34" charset="0"/>
              </a:rPr>
              <a:t>Standardized interface</a:t>
            </a:r>
          </a:p>
          <a:p>
            <a:pPr lvl="2"/>
            <a:r>
              <a:rPr lang="en-US" altLang="zh-TW" sz="2400" dirty="0">
                <a:solidFill>
                  <a:schemeClr val="tx2"/>
                </a:solidFill>
                <a:latin typeface="Calibri" panose="020F0502020204030204" pitchFamily="34" charset="0"/>
              </a:rPr>
              <a:t>Semantic addressing</a:t>
            </a:r>
          </a:p>
          <a:p>
            <a:pPr lvl="1">
              <a:spcBef>
                <a:spcPts val="0"/>
              </a:spcBef>
            </a:pPr>
            <a:r>
              <a:rPr lang="en-US" altLang="zh-TW" sz="2800" dirty="0">
                <a:solidFill>
                  <a:schemeClr val="tx2"/>
                </a:solidFill>
                <a:latin typeface="Calibri" panose="020F0502020204030204" pitchFamily="34" charset="0"/>
              </a:rPr>
              <a:t>Intelligent applications</a:t>
            </a:r>
          </a:p>
          <a:p>
            <a:pPr lvl="2"/>
            <a:r>
              <a:rPr lang="en-US" altLang="zh-TW" sz="2400" dirty="0">
                <a:solidFill>
                  <a:schemeClr val="tx2"/>
                </a:solidFill>
                <a:latin typeface="Calibri" panose="020F0502020204030204" pitchFamily="34" charset="0"/>
              </a:rPr>
              <a:t>Information is collected, processed, analyzed which … </a:t>
            </a:r>
          </a:p>
          <a:p>
            <a:pPr marL="914400" lvl="2" indent="0">
              <a:buNone/>
            </a:pPr>
            <a:r>
              <a:rPr lang="en-US" altLang="zh-TW" sz="2400" dirty="0">
                <a:solidFill>
                  <a:schemeClr val="tx2"/>
                </a:solidFill>
                <a:latin typeface="Calibri" panose="020F0502020204030204" pitchFamily="34" charset="0"/>
              </a:rPr>
              <a:t>is used to help us derive greater knowledge, make smart decisions, build smart applications (context-aware), …</a:t>
            </a:r>
          </a:p>
          <a:p>
            <a:pPr lvl="1">
              <a:spcBef>
                <a:spcPts val="0"/>
              </a:spcBef>
            </a:pPr>
            <a:endParaRPr lang="en-US" altLang="zh-TW" sz="2300" dirty="0">
              <a:solidFill>
                <a:schemeClr val="tx2"/>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15</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298757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904656"/>
          </a:xfrm>
        </p:spPr>
        <p:txBody>
          <a:bodyPr/>
          <a:lstStyle/>
          <a:p>
            <a:pPr>
              <a:lnSpc>
                <a:spcPct val="150000"/>
              </a:lnSpc>
              <a:spcBef>
                <a:spcPts val="0"/>
              </a:spcBef>
            </a:pPr>
            <a:r>
              <a:rPr lang="zh-TW" altLang="en-US" sz="3200" u="sng" dirty="0" smtClean="0">
                <a:solidFill>
                  <a:srgbClr val="002060"/>
                </a:solidFill>
              </a:rPr>
              <a:t>多少物件連網</a:t>
            </a:r>
            <a:r>
              <a:rPr lang="en-US" altLang="zh-TW" sz="3200" u="sng" dirty="0" smtClean="0">
                <a:solidFill>
                  <a:srgbClr val="002060"/>
                </a:solidFill>
              </a:rPr>
              <a:t>?</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zh-TW" altLang="en-US" sz="2800" b="0" dirty="0" smtClean="0">
                <a:solidFill>
                  <a:schemeClr val="tx2"/>
                </a:solidFill>
                <a:latin typeface="Calibri" panose="020F0502020204030204" pitchFamily="34" charset="0"/>
              </a:rPr>
              <a:t>思科</a:t>
            </a:r>
            <a:r>
              <a:rPr lang="en-US" altLang="zh-TW" sz="2800" b="0" dirty="0" smtClean="0">
                <a:solidFill>
                  <a:schemeClr val="tx2"/>
                </a:solidFill>
                <a:latin typeface="Calibri" panose="020F0502020204030204" pitchFamily="34" charset="0"/>
              </a:rPr>
              <a:t>(Cisco IBSG)</a:t>
            </a:r>
            <a:r>
              <a:rPr lang="zh-TW" altLang="en-US" sz="2800" b="0" dirty="0" smtClean="0">
                <a:solidFill>
                  <a:schemeClr val="tx2"/>
                </a:solidFill>
                <a:latin typeface="Calibri" panose="020F0502020204030204" pitchFamily="34" charset="0"/>
              </a:rPr>
              <a:t>預測</a:t>
            </a:r>
            <a:r>
              <a:rPr lang="en-US" altLang="zh-TW" sz="2800" b="0" dirty="0" smtClean="0">
                <a:solidFill>
                  <a:schemeClr val="tx2"/>
                </a:solidFill>
                <a:latin typeface="Calibri" panose="020F0502020204030204" pitchFamily="34" charset="0"/>
              </a:rPr>
              <a:t>2015</a:t>
            </a:r>
            <a:r>
              <a:rPr lang="zh-TW" altLang="en-US" sz="2800" b="0" dirty="0" smtClean="0">
                <a:solidFill>
                  <a:schemeClr val="tx2"/>
                </a:solidFill>
                <a:latin typeface="Calibri" panose="020F0502020204030204" pitchFamily="34" charset="0"/>
              </a:rPr>
              <a:t>年會有</a:t>
            </a:r>
            <a:r>
              <a:rPr lang="en-US" altLang="zh-TW" sz="2800" b="0" dirty="0" smtClean="0">
                <a:solidFill>
                  <a:schemeClr val="tx2"/>
                </a:solidFill>
                <a:latin typeface="Calibri" panose="020F0502020204030204" pitchFamily="34" charset="0"/>
              </a:rPr>
              <a:t>250</a:t>
            </a:r>
            <a:r>
              <a:rPr lang="zh-TW" altLang="en-US" sz="2800" b="0" dirty="0" smtClean="0">
                <a:solidFill>
                  <a:schemeClr val="tx2"/>
                </a:solidFill>
                <a:latin typeface="Calibri" panose="020F0502020204030204" pitchFamily="34" charset="0"/>
              </a:rPr>
              <a:t>億設備，</a:t>
            </a:r>
            <a:r>
              <a:rPr lang="en-US" altLang="zh-TW" sz="2800" b="0" dirty="0" smtClean="0">
                <a:solidFill>
                  <a:schemeClr val="tx2"/>
                </a:solidFill>
                <a:latin typeface="Calibri" panose="020F0502020204030204" pitchFamily="34" charset="0"/>
              </a:rPr>
              <a:t>2020</a:t>
            </a:r>
            <a:r>
              <a:rPr lang="zh-TW" altLang="en-US" sz="2800" b="0" dirty="0" smtClean="0">
                <a:solidFill>
                  <a:schemeClr val="tx2"/>
                </a:solidFill>
                <a:latin typeface="Calibri" panose="020F0502020204030204" pitchFamily="34" charset="0"/>
              </a:rPr>
              <a:t>年會有</a:t>
            </a:r>
            <a:r>
              <a:rPr lang="en-US" altLang="zh-TW" sz="2800" b="0" dirty="0" smtClean="0">
                <a:solidFill>
                  <a:schemeClr val="tx2"/>
                </a:solidFill>
                <a:latin typeface="Calibri" panose="020F0502020204030204" pitchFamily="34" charset="0"/>
              </a:rPr>
              <a:t>500</a:t>
            </a:r>
            <a:r>
              <a:rPr lang="zh-TW" altLang="en-US" sz="2800" b="0" dirty="0" smtClean="0">
                <a:solidFill>
                  <a:schemeClr val="tx2"/>
                </a:solidFill>
                <a:latin typeface="Calibri" panose="020F0502020204030204" pitchFamily="34" charset="0"/>
              </a:rPr>
              <a:t>億設備連上網路。</a:t>
            </a:r>
            <a:endParaRPr lang="en-US" altLang="zh-TW" sz="2800" b="0" dirty="0" smtClean="0">
              <a:solidFill>
                <a:schemeClr val="tx2"/>
              </a:solidFill>
              <a:latin typeface="Calibri" panose="020F0502020204030204" pitchFamily="34" charset="0"/>
            </a:endParaRPr>
          </a:p>
          <a:p>
            <a:pPr lvl="1">
              <a:spcBef>
                <a:spcPts val="0"/>
              </a:spcBef>
            </a:pPr>
            <a:endParaRPr lang="en-US" altLang="zh-TW" sz="2800" dirty="0" smtClean="0">
              <a:solidFill>
                <a:schemeClr val="tx2"/>
              </a:solidFill>
              <a:latin typeface="Calibri" panose="020F0502020204030204" pitchFamily="34" charset="0"/>
            </a:endParaRPr>
          </a:p>
          <a:p>
            <a:pPr lvl="1">
              <a:spcBef>
                <a:spcPts val="0"/>
              </a:spcBef>
            </a:pPr>
            <a:endParaRPr lang="en-US" altLang="zh-TW" sz="2800" dirty="0">
              <a:solidFill>
                <a:schemeClr val="tx2"/>
              </a:solidFill>
              <a:latin typeface="Calibri" panose="020F0502020204030204" pitchFamily="34" charset="0"/>
            </a:endParaRPr>
          </a:p>
          <a:p>
            <a:pPr lvl="1">
              <a:spcBef>
                <a:spcPts val="0"/>
              </a:spcBef>
            </a:pPr>
            <a:endParaRPr lang="en-US" altLang="zh-TW" sz="2800" dirty="0" smtClean="0">
              <a:solidFill>
                <a:schemeClr val="tx2"/>
              </a:solidFill>
              <a:latin typeface="Calibri" panose="020F0502020204030204" pitchFamily="34" charset="0"/>
            </a:endParaRPr>
          </a:p>
          <a:p>
            <a:pPr lvl="1">
              <a:spcBef>
                <a:spcPts val="0"/>
              </a:spcBef>
            </a:pPr>
            <a:endParaRPr lang="en-US" altLang="zh-TW" dirty="0">
              <a:solidFill>
                <a:schemeClr val="tx2"/>
              </a:solidFill>
              <a:latin typeface="Calibri" panose="020F0502020204030204" pitchFamily="34" charset="0"/>
            </a:endParaRPr>
          </a:p>
          <a:p>
            <a:pPr lvl="1">
              <a:spcBef>
                <a:spcPts val="0"/>
              </a:spcBef>
            </a:pPr>
            <a:endParaRPr lang="en-US" altLang="zh-TW" sz="2800" dirty="0">
              <a:solidFill>
                <a:schemeClr val="tx2"/>
              </a:solidFill>
              <a:latin typeface="Calibri" panose="020F0502020204030204" pitchFamily="34" charset="0"/>
            </a:endParaRPr>
          </a:p>
          <a:p>
            <a:pPr lvl="1">
              <a:spcBef>
                <a:spcPts val="0"/>
              </a:spcBef>
            </a:pPr>
            <a:endParaRPr lang="en-US" altLang="zh-TW" sz="2800" dirty="0" smtClean="0">
              <a:solidFill>
                <a:schemeClr val="tx2"/>
              </a:solidFill>
              <a:latin typeface="Calibri" panose="020F0502020204030204" pitchFamily="34" charset="0"/>
            </a:endParaRPr>
          </a:p>
          <a:p>
            <a:pPr lvl="1">
              <a:spcBef>
                <a:spcPts val="0"/>
              </a:spcBef>
            </a:pPr>
            <a:endParaRPr lang="en-US" altLang="zh-TW" sz="2800" dirty="0">
              <a:solidFill>
                <a:schemeClr val="tx2"/>
              </a:solidFill>
              <a:latin typeface="Calibri" panose="020F0502020204030204" pitchFamily="34" charset="0"/>
            </a:endParaRPr>
          </a:p>
          <a:p>
            <a:pPr lvl="1">
              <a:spcBef>
                <a:spcPts val="0"/>
              </a:spcBef>
            </a:pPr>
            <a:r>
              <a:rPr lang="zh-TW" altLang="en-US" sz="2800" b="0" dirty="0">
                <a:solidFill>
                  <a:schemeClr val="tx2"/>
                </a:solidFill>
                <a:latin typeface="Calibri" panose="020F0502020204030204" pitchFamily="34" charset="0"/>
              </a:rPr>
              <a:t>高德</a:t>
            </a:r>
            <a:r>
              <a:rPr lang="zh-TW" altLang="en-US" sz="2800" b="0" dirty="0" smtClean="0">
                <a:solidFill>
                  <a:schemeClr val="tx2"/>
                </a:solidFill>
                <a:latin typeface="Calibri" panose="020F0502020204030204" pitchFamily="34" charset="0"/>
              </a:rPr>
              <a:t>納</a:t>
            </a:r>
            <a:r>
              <a:rPr lang="en-US" altLang="zh-TW" sz="2800" b="0" dirty="0" smtClean="0">
                <a:solidFill>
                  <a:schemeClr val="tx2"/>
                </a:solidFill>
                <a:latin typeface="Calibri" panose="020F0502020204030204" pitchFamily="34" charset="0"/>
              </a:rPr>
              <a:t>(Gartner)</a:t>
            </a:r>
            <a:r>
              <a:rPr lang="zh-TW" altLang="en-US" sz="2800" b="0" dirty="0" smtClean="0">
                <a:solidFill>
                  <a:schemeClr val="tx2"/>
                </a:solidFill>
                <a:latin typeface="Calibri" panose="020F0502020204030204" pitchFamily="34" charset="0"/>
              </a:rPr>
              <a:t>預測在</a:t>
            </a:r>
            <a:r>
              <a:rPr lang="en-US" altLang="zh-TW" sz="2800" b="0" dirty="0" smtClean="0">
                <a:solidFill>
                  <a:schemeClr val="tx2"/>
                </a:solidFill>
                <a:latin typeface="Calibri" panose="020F0502020204030204" pitchFamily="34" charset="0"/>
              </a:rPr>
              <a:t>2020</a:t>
            </a:r>
            <a:r>
              <a:rPr lang="zh-TW" altLang="en-US" sz="2800" b="0" dirty="0" smtClean="0">
                <a:solidFill>
                  <a:schemeClr val="tx2"/>
                </a:solidFill>
                <a:latin typeface="Calibri" panose="020F0502020204030204" pitchFamily="34" charset="0"/>
              </a:rPr>
              <a:t>年有</a:t>
            </a:r>
            <a:r>
              <a:rPr lang="en-US" altLang="zh-TW" sz="2800" b="0" dirty="0" smtClean="0">
                <a:solidFill>
                  <a:schemeClr val="tx2"/>
                </a:solidFill>
                <a:latin typeface="Calibri" panose="020F0502020204030204" pitchFamily="34" charset="0"/>
              </a:rPr>
              <a:t>260</a:t>
            </a:r>
            <a:r>
              <a:rPr lang="zh-TW" altLang="en-US" sz="2800" b="0" dirty="0" smtClean="0">
                <a:solidFill>
                  <a:schemeClr val="tx2"/>
                </a:solidFill>
                <a:latin typeface="Calibri" panose="020F0502020204030204" pitchFamily="34" charset="0"/>
              </a:rPr>
              <a:t>億設備連上網路</a:t>
            </a:r>
            <a:endParaRPr lang="en-US" altLang="zh-TW" sz="2800" b="0" dirty="0" smtClean="0">
              <a:solidFill>
                <a:schemeClr val="tx2"/>
              </a:solidFill>
              <a:latin typeface="Calibri" panose="020F0502020204030204" pitchFamily="34" charset="0"/>
            </a:endParaRPr>
          </a:p>
          <a:p>
            <a:pPr lvl="1">
              <a:spcBef>
                <a:spcPts val="0"/>
              </a:spcBef>
            </a:pPr>
            <a:r>
              <a:rPr lang="en-US" altLang="zh-TW" sz="2800" b="0" dirty="0" smtClean="0">
                <a:solidFill>
                  <a:schemeClr val="tx2"/>
                </a:solidFill>
                <a:latin typeface="Calibri" panose="020F0502020204030204" pitchFamily="34" charset="0"/>
              </a:rPr>
              <a:t>IDC</a:t>
            </a:r>
            <a:r>
              <a:rPr lang="zh-TW" altLang="en-US" sz="2800" b="0" dirty="0" smtClean="0">
                <a:solidFill>
                  <a:schemeClr val="tx2"/>
                </a:solidFill>
                <a:latin typeface="Calibri" panose="020F0502020204030204" pitchFamily="34" charset="0"/>
              </a:rPr>
              <a:t>預測</a:t>
            </a:r>
            <a:r>
              <a:rPr lang="zh-TW" altLang="en-US" sz="2800" b="0" dirty="0">
                <a:solidFill>
                  <a:schemeClr val="tx2"/>
                </a:solidFill>
                <a:latin typeface="Calibri" panose="020F0502020204030204" pitchFamily="34" charset="0"/>
              </a:rPr>
              <a:t>在</a:t>
            </a:r>
            <a:r>
              <a:rPr lang="en-US" altLang="zh-TW" sz="2800" b="0" dirty="0">
                <a:solidFill>
                  <a:schemeClr val="tx2"/>
                </a:solidFill>
                <a:latin typeface="Calibri" panose="020F0502020204030204" pitchFamily="34" charset="0"/>
              </a:rPr>
              <a:t>2020</a:t>
            </a:r>
            <a:r>
              <a:rPr lang="zh-TW" altLang="en-US" sz="2800" b="0" dirty="0">
                <a:solidFill>
                  <a:schemeClr val="tx2"/>
                </a:solidFill>
                <a:latin typeface="Calibri" panose="020F0502020204030204" pitchFamily="34" charset="0"/>
              </a:rPr>
              <a:t>年有</a:t>
            </a:r>
            <a:r>
              <a:rPr lang="en-US" altLang="zh-TW" sz="2800" b="0" dirty="0" smtClean="0">
                <a:solidFill>
                  <a:schemeClr val="tx2"/>
                </a:solidFill>
                <a:latin typeface="Calibri" panose="020F0502020204030204" pitchFamily="34" charset="0"/>
              </a:rPr>
              <a:t>281</a:t>
            </a:r>
            <a:r>
              <a:rPr lang="zh-TW" altLang="en-US" sz="2800" b="0" dirty="0" smtClean="0">
                <a:solidFill>
                  <a:schemeClr val="tx2"/>
                </a:solidFill>
                <a:latin typeface="Calibri" panose="020F0502020204030204" pitchFamily="34" charset="0"/>
              </a:rPr>
              <a:t>億</a:t>
            </a:r>
            <a:r>
              <a:rPr lang="zh-TW" altLang="en-US" sz="2800" b="0" dirty="0">
                <a:solidFill>
                  <a:schemeClr val="tx2"/>
                </a:solidFill>
                <a:latin typeface="Calibri" panose="020F0502020204030204" pitchFamily="34" charset="0"/>
              </a:rPr>
              <a:t>設備連上網路</a:t>
            </a:r>
            <a:endParaRPr lang="en-US" altLang="zh-TW" sz="2800" b="0" dirty="0">
              <a:solidFill>
                <a:schemeClr val="tx2"/>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16</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168" y="2564904"/>
            <a:ext cx="4320480" cy="255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444208" y="4797152"/>
            <a:ext cx="1390124" cy="307777"/>
          </a:xfrm>
          <a:prstGeom prst="rect">
            <a:avLst/>
          </a:prstGeom>
        </p:spPr>
        <p:txBody>
          <a:bodyPr wrap="none">
            <a:spAutoFit/>
          </a:bodyPr>
          <a:lstStyle/>
          <a:p>
            <a:r>
              <a:rPr lang="en-US" altLang="zh-TW" sz="1400" dirty="0"/>
              <a:t>b</a:t>
            </a:r>
            <a:r>
              <a:rPr lang="en-US" altLang="zh-TW" sz="1400" dirty="0" smtClean="0"/>
              <a:t>y Dave </a:t>
            </a:r>
            <a:r>
              <a:rPr lang="en-US" altLang="zh-TW" sz="1400" dirty="0"/>
              <a:t>Evans</a:t>
            </a:r>
            <a:endParaRPr lang="zh-TW" altLang="en-US" sz="1400" dirty="0"/>
          </a:p>
        </p:txBody>
      </p:sp>
    </p:spTree>
    <p:extLst>
      <p:ext uri="{BB962C8B-B14F-4D97-AF65-F5344CB8AC3E}">
        <p14:creationId xmlns:p14="http://schemas.microsoft.com/office/powerpoint/2010/main" val="2722960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904656"/>
          </a:xfrm>
        </p:spPr>
        <p:txBody>
          <a:bodyPr>
            <a:normAutofit fontScale="92500" lnSpcReduction="20000"/>
          </a:bodyPr>
          <a:lstStyle/>
          <a:p>
            <a:pPr>
              <a:lnSpc>
                <a:spcPct val="150000"/>
              </a:lnSpc>
              <a:spcBef>
                <a:spcPts val="0"/>
              </a:spcBef>
            </a:pPr>
            <a:r>
              <a:rPr lang="zh-TW" altLang="en-US" sz="3200" u="sng" dirty="0" smtClean="0">
                <a:solidFill>
                  <a:srgbClr val="002060"/>
                </a:solidFill>
              </a:rPr>
              <a:t>多少物件連網</a:t>
            </a:r>
            <a:r>
              <a:rPr lang="en-US" altLang="zh-TW" sz="3200" u="sng" dirty="0" smtClean="0">
                <a:solidFill>
                  <a:srgbClr val="002060"/>
                </a:solidFill>
              </a:rPr>
              <a:t>?</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b="0" dirty="0">
                <a:solidFill>
                  <a:schemeClr val="tx2"/>
                </a:solidFill>
                <a:latin typeface="Calibri" panose="020F0502020204030204" pitchFamily="34" charset="0"/>
              </a:rPr>
              <a:t>IHS Automotive</a:t>
            </a:r>
            <a:r>
              <a:rPr lang="zh-TW" altLang="en-US" b="0" dirty="0">
                <a:solidFill>
                  <a:schemeClr val="tx2"/>
                </a:solidFill>
                <a:latin typeface="Calibri" panose="020F0502020204030204" pitchFamily="34" charset="0"/>
              </a:rPr>
              <a:t>對</a:t>
            </a:r>
            <a:r>
              <a:rPr lang="en-US" altLang="zh-TW" b="0" dirty="0">
                <a:solidFill>
                  <a:schemeClr val="tx2"/>
                </a:solidFill>
                <a:latin typeface="Calibri" panose="020F0502020204030204" pitchFamily="34" charset="0"/>
              </a:rPr>
              <a:t>smart car</a:t>
            </a:r>
            <a:r>
              <a:rPr lang="zh-TW" altLang="en-US" b="0" dirty="0">
                <a:solidFill>
                  <a:schemeClr val="tx2"/>
                </a:solidFill>
                <a:latin typeface="Calibri" panose="020F0502020204030204" pitchFamily="34" charset="0"/>
              </a:rPr>
              <a:t>進行預測，在</a:t>
            </a:r>
            <a:r>
              <a:rPr lang="en-US" altLang="zh-TW" b="0" dirty="0">
                <a:solidFill>
                  <a:schemeClr val="tx2"/>
                </a:solidFill>
                <a:latin typeface="Calibri" panose="020F0502020204030204" pitchFamily="34" charset="0"/>
              </a:rPr>
              <a:t>2020</a:t>
            </a:r>
            <a:r>
              <a:rPr lang="zh-TW" altLang="en-US" b="0" dirty="0">
                <a:solidFill>
                  <a:schemeClr val="tx2"/>
                </a:solidFill>
                <a:latin typeface="Calibri" panose="020F0502020204030204" pitchFamily="34" charset="0"/>
              </a:rPr>
              <a:t>年會有超過</a:t>
            </a:r>
            <a:r>
              <a:rPr lang="en-US" altLang="zh-TW" b="0" dirty="0">
                <a:solidFill>
                  <a:schemeClr val="tx2"/>
                </a:solidFill>
                <a:latin typeface="Calibri" panose="020F0502020204030204" pitchFamily="34" charset="0"/>
              </a:rPr>
              <a:t>1</a:t>
            </a:r>
            <a:r>
              <a:rPr lang="zh-TW" altLang="en-US" b="0" dirty="0">
                <a:solidFill>
                  <a:schemeClr val="tx2"/>
                </a:solidFill>
                <a:latin typeface="Calibri" panose="020F0502020204030204" pitchFamily="34" charset="0"/>
              </a:rPr>
              <a:t>億</a:t>
            </a:r>
            <a:r>
              <a:rPr lang="en-US" altLang="zh-TW" b="0" dirty="0">
                <a:solidFill>
                  <a:schemeClr val="tx2"/>
                </a:solidFill>
                <a:latin typeface="Calibri" panose="020F0502020204030204" pitchFamily="34" charset="0"/>
              </a:rPr>
              <a:t>5</a:t>
            </a:r>
            <a:r>
              <a:rPr lang="zh-TW" altLang="en-US" b="0" dirty="0">
                <a:solidFill>
                  <a:schemeClr val="tx2"/>
                </a:solidFill>
                <a:latin typeface="Calibri" panose="020F0502020204030204" pitchFamily="34" charset="0"/>
              </a:rPr>
              <a:t>千萬台汽車上</a:t>
            </a:r>
            <a:r>
              <a:rPr lang="en-US" altLang="zh-TW" b="0" dirty="0">
                <a:solidFill>
                  <a:schemeClr val="tx2"/>
                </a:solidFill>
                <a:latin typeface="Calibri" panose="020F0502020204030204" pitchFamily="34" charset="0"/>
              </a:rPr>
              <a:t>Internet</a:t>
            </a:r>
          </a:p>
          <a:p>
            <a:pPr lvl="1">
              <a:spcBef>
                <a:spcPts val="0"/>
              </a:spcBef>
            </a:pPr>
            <a:r>
              <a:rPr lang="en-US" altLang="zh-TW" b="0" dirty="0" smtClean="0">
                <a:solidFill>
                  <a:schemeClr val="tx2"/>
                </a:solidFill>
                <a:latin typeface="Calibri" panose="020F0502020204030204" pitchFamily="34" charset="0"/>
              </a:rPr>
              <a:t>ABI Research</a:t>
            </a:r>
            <a:r>
              <a:rPr lang="zh-TW" altLang="en-US" b="0" dirty="0" smtClean="0">
                <a:solidFill>
                  <a:schemeClr val="tx2"/>
                </a:solidFill>
                <a:latin typeface="Calibri" panose="020F0502020204030204" pitchFamily="34" charset="0"/>
              </a:rPr>
              <a:t>對</a:t>
            </a:r>
            <a:r>
              <a:rPr lang="en-US" altLang="zh-TW" b="0" dirty="0">
                <a:solidFill>
                  <a:schemeClr val="tx2"/>
                </a:solidFill>
                <a:latin typeface="Calibri" panose="020F0502020204030204" pitchFamily="34" charset="0"/>
              </a:rPr>
              <a:t>smart car</a:t>
            </a:r>
            <a:r>
              <a:rPr lang="zh-TW" altLang="en-US" b="0" dirty="0">
                <a:solidFill>
                  <a:schemeClr val="tx2"/>
                </a:solidFill>
                <a:latin typeface="Calibri" panose="020F0502020204030204" pitchFamily="34" charset="0"/>
              </a:rPr>
              <a:t>的預測是到</a:t>
            </a:r>
            <a:r>
              <a:rPr lang="en-US" altLang="zh-TW" b="0" dirty="0">
                <a:solidFill>
                  <a:schemeClr val="tx2"/>
                </a:solidFill>
                <a:latin typeface="Calibri" panose="020F0502020204030204" pitchFamily="34" charset="0"/>
              </a:rPr>
              <a:t>2030</a:t>
            </a:r>
            <a:r>
              <a:rPr lang="zh-TW" altLang="en-US" b="0" dirty="0">
                <a:solidFill>
                  <a:schemeClr val="tx2"/>
                </a:solidFill>
                <a:latin typeface="Calibri" panose="020F0502020204030204" pitchFamily="34" charset="0"/>
              </a:rPr>
              <a:t>年會有</a:t>
            </a:r>
            <a:r>
              <a:rPr lang="en-US" altLang="zh-TW" b="0" dirty="0">
                <a:solidFill>
                  <a:schemeClr val="tx2"/>
                </a:solidFill>
                <a:latin typeface="Calibri" panose="020F0502020204030204" pitchFamily="34" charset="0"/>
              </a:rPr>
              <a:t>4</a:t>
            </a:r>
            <a:r>
              <a:rPr lang="zh-TW" altLang="en-US" b="0" dirty="0">
                <a:solidFill>
                  <a:schemeClr val="tx2"/>
                </a:solidFill>
                <a:latin typeface="Calibri" panose="020F0502020204030204" pitchFamily="34" charset="0"/>
              </a:rPr>
              <a:t>億台</a:t>
            </a:r>
            <a:r>
              <a:rPr lang="en-US" altLang="zh-TW" b="0" dirty="0">
                <a:solidFill>
                  <a:schemeClr val="tx2"/>
                </a:solidFill>
                <a:latin typeface="Calibri" panose="020F0502020204030204" pitchFamily="34" charset="0"/>
              </a:rPr>
              <a:t>vehicle</a:t>
            </a:r>
            <a:r>
              <a:rPr lang="zh-TW" altLang="en-US" b="0" dirty="0">
                <a:solidFill>
                  <a:schemeClr val="tx2"/>
                </a:solidFill>
                <a:latin typeface="Calibri" panose="020F0502020204030204" pitchFamily="34" charset="0"/>
              </a:rPr>
              <a:t>搭載</a:t>
            </a:r>
            <a:r>
              <a:rPr lang="en-US" altLang="zh-TW" b="0" dirty="0" err="1">
                <a:solidFill>
                  <a:schemeClr val="tx2"/>
                </a:solidFill>
                <a:latin typeface="Calibri" panose="020F0502020204030204" pitchFamily="34" charset="0"/>
              </a:rPr>
              <a:t>IoT</a:t>
            </a:r>
            <a:r>
              <a:rPr lang="zh-TW" altLang="en-US" b="0" dirty="0" smtClean="0">
                <a:solidFill>
                  <a:schemeClr val="tx2"/>
                </a:solidFill>
                <a:latin typeface="Calibri" panose="020F0502020204030204" pitchFamily="34" charset="0"/>
              </a:rPr>
              <a:t>技術</a:t>
            </a:r>
            <a:endParaRPr lang="en-US" altLang="zh-TW" b="0" dirty="0" smtClean="0">
              <a:solidFill>
                <a:schemeClr val="tx2"/>
              </a:solidFill>
              <a:latin typeface="Calibri" panose="020F0502020204030204" pitchFamily="34" charset="0"/>
            </a:endParaRPr>
          </a:p>
          <a:p>
            <a:pPr lvl="1">
              <a:spcBef>
                <a:spcPts val="0"/>
              </a:spcBef>
            </a:pPr>
            <a:r>
              <a:rPr lang="en-US" altLang="zh-TW" b="0" dirty="0" smtClean="0">
                <a:solidFill>
                  <a:schemeClr val="tx2"/>
                </a:solidFill>
                <a:latin typeface="Calibri" panose="020F0502020204030204" pitchFamily="34" charset="0"/>
              </a:rPr>
              <a:t>On World</a:t>
            </a:r>
            <a:r>
              <a:rPr lang="zh-TW" altLang="en-US" b="0" dirty="0" smtClean="0">
                <a:solidFill>
                  <a:schemeClr val="tx2"/>
                </a:solidFill>
                <a:latin typeface="Calibri" panose="020F0502020204030204" pitchFamily="34" charset="0"/>
              </a:rPr>
              <a:t>預估</a:t>
            </a:r>
            <a:r>
              <a:rPr lang="en-US" altLang="zh-TW" b="0" dirty="0">
                <a:solidFill>
                  <a:schemeClr val="tx2"/>
                </a:solidFill>
                <a:latin typeface="Calibri" panose="020F0502020204030204" pitchFamily="34" charset="0"/>
              </a:rPr>
              <a:t>2020</a:t>
            </a:r>
            <a:r>
              <a:rPr lang="zh-TW" altLang="en-US" b="0" dirty="0">
                <a:solidFill>
                  <a:schemeClr val="tx2"/>
                </a:solidFill>
                <a:latin typeface="Calibri" panose="020F0502020204030204" pitchFamily="34" charset="0"/>
              </a:rPr>
              <a:t>年會有超過</a:t>
            </a:r>
            <a:r>
              <a:rPr lang="en-US" altLang="zh-TW" b="0" dirty="0">
                <a:solidFill>
                  <a:schemeClr val="tx2"/>
                </a:solidFill>
                <a:latin typeface="Calibri" panose="020F0502020204030204" pitchFamily="34" charset="0"/>
              </a:rPr>
              <a:t>1</a:t>
            </a:r>
            <a:r>
              <a:rPr lang="zh-TW" altLang="en-US" b="0" dirty="0">
                <a:solidFill>
                  <a:schemeClr val="tx2"/>
                </a:solidFill>
                <a:latin typeface="Calibri" panose="020F0502020204030204" pitchFamily="34" charset="0"/>
              </a:rPr>
              <a:t>億個的無線燈泡連上</a:t>
            </a:r>
            <a:r>
              <a:rPr lang="zh-TW" altLang="en-US" b="0" dirty="0" smtClean="0">
                <a:solidFill>
                  <a:schemeClr val="tx2"/>
                </a:solidFill>
                <a:latin typeface="Calibri" panose="020F0502020204030204" pitchFamily="34" charset="0"/>
              </a:rPr>
              <a:t>網路</a:t>
            </a:r>
            <a:endParaRPr lang="en-US" altLang="zh-TW" b="0" dirty="0" smtClean="0">
              <a:solidFill>
                <a:schemeClr val="tx2"/>
              </a:solidFill>
              <a:latin typeface="Calibri" panose="020F0502020204030204" pitchFamily="34" charset="0"/>
            </a:endParaRPr>
          </a:p>
          <a:p>
            <a:pPr lvl="1">
              <a:spcBef>
                <a:spcPts val="0"/>
              </a:spcBef>
            </a:pPr>
            <a:r>
              <a:rPr lang="en-US" altLang="zh-TW" b="0" dirty="0" err="1">
                <a:solidFill>
                  <a:schemeClr val="tx2"/>
                </a:solidFill>
                <a:latin typeface="Calibri" panose="020F0502020204030204" pitchFamily="34" charset="0"/>
              </a:rPr>
              <a:t>Acquity</a:t>
            </a:r>
            <a:r>
              <a:rPr lang="en-US" altLang="zh-TW" b="0" dirty="0">
                <a:solidFill>
                  <a:schemeClr val="tx2"/>
                </a:solidFill>
                <a:latin typeface="Calibri" panose="020F0502020204030204" pitchFamily="34" charset="0"/>
              </a:rPr>
              <a:t> </a:t>
            </a:r>
            <a:r>
              <a:rPr lang="en-US" altLang="zh-TW" b="0" dirty="0" smtClean="0">
                <a:solidFill>
                  <a:schemeClr val="tx2"/>
                </a:solidFill>
                <a:latin typeface="Calibri" panose="020F0502020204030204" pitchFamily="34" charset="0"/>
              </a:rPr>
              <a:t>Group</a:t>
            </a:r>
            <a:r>
              <a:rPr lang="zh-TW" altLang="en-US" b="0" dirty="0" smtClean="0">
                <a:solidFill>
                  <a:schemeClr val="tx2"/>
                </a:solidFill>
                <a:latin typeface="Calibri" panose="020F0502020204030204" pitchFamily="34" charset="0"/>
              </a:rPr>
              <a:t>對</a:t>
            </a:r>
            <a:r>
              <a:rPr lang="zh-TW" altLang="en-US" b="0" dirty="0">
                <a:solidFill>
                  <a:schemeClr val="tx2"/>
                </a:solidFill>
                <a:latin typeface="Calibri" panose="020F0502020204030204" pitchFamily="34" charset="0"/>
              </a:rPr>
              <a:t>一些裝置在未來</a:t>
            </a:r>
            <a:r>
              <a:rPr lang="en-US" altLang="zh-TW" b="0" dirty="0">
                <a:solidFill>
                  <a:schemeClr val="tx2"/>
                </a:solidFill>
                <a:latin typeface="Calibri" panose="020F0502020204030204" pitchFamily="34" charset="0"/>
              </a:rPr>
              <a:t>5</a:t>
            </a:r>
            <a:r>
              <a:rPr lang="zh-TW" altLang="en-US" b="0" dirty="0">
                <a:solidFill>
                  <a:schemeClr val="tx2"/>
                </a:solidFill>
                <a:latin typeface="Calibri" panose="020F0502020204030204" pitchFamily="34" charset="0"/>
              </a:rPr>
              <a:t>年的成長做出以下預測</a:t>
            </a:r>
          </a:p>
          <a:p>
            <a:pPr lvl="2"/>
            <a:r>
              <a:rPr lang="en-US" altLang="zh-TW" b="0" dirty="0">
                <a:solidFill>
                  <a:schemeClr val="tx2"/>
                </a:solidFill>
                <a:latin typeface="Calibri" panose="020F0502020204030204" pitchFamily="34" charset="0"/>
              </a:rPr>
              <a:t>Smart thermostat (</a:t>
            </a:r>
            <a:r>
              <a:rPr lang="zh-TW" altLang="en-US" b="0" dirty="0" smtClean="0">
                <a:solidFill>
                  <a:schemeClr val="tx2"/>
                </a:solidFill>
                <a:latin typeface="Calibri" panose="020F0502020204030204" pitchFamily="34" charset="0"/>
              </a:rPr>
              <a:t>智慧</a:t>
            </a:r>
            <a:r>
              <a:rPr lang="zh-TW" altLang="en-US" b="0" dirty="0">
                <a:solidFill>
                  <a:schemeClr val="tx2"/>
                </a:solidFill>
                <a:latin typeface="Calibri" panose="020F0502020204030204" pitchFamily="34" charset="0"/>
              </a:rPr>
              <a:t>恆溫</a:t>
            </a:r>
            <a:r>
              <a:rPr lang="zh-TW" altLang="en-US" b="0" dirty="0" smtClean="0">
                <a:solidFill>
                  <a:schemeClr val="tx2"/>
                </a:solidFill>
                <a:latin typeface="Calibri" panose="020F0502020204030204" pitchFamily="34" charset="0"/>
              </a:rPr>
              <a:t>系統</a:t>
            </a:r>
            <a:r>
              <a:rPr lang="en-US" altLang="zh-TW" b="0" dirty="0">
                <a:solidFill>
                  <a:schemeClr val="tx2"/>
                </a:solidFill>
                <a:latin typeface="Calibri" panose="020F0502020204030204" pitchFamily="34" charset="0"/>
              </a:rPr>
              <a:t>) </a:t>
            </a:r>
            <a:r>
              <a:rPr lang="zh-TW" altLang="en-US" b="0" dirty="0" smtClean="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30%</a:t>
            </a:r>
          </a:p>
          <a:p>
            <a:pPr lvl="2"/>
            <a:r>
              <a:rPr lang="en-US" altLang="zh-TW" b="0" dirty="0">
                <a:solidFill>
                  <a:schemeClr val="tx2"/>
                </a:solidFill>
                <a:latin typeface="Calibri" panose="020F0502020204030204" pitchFamily="34" charset="0"/>
              </a:rPr>
              <a:t>Connected security </a:t>
            </a:r>
            <a:r>
              <a:rPr lang="en-US" altLang="zh-TW" b="0" dirty="0" smtClean="0">
                <a:solidFill>
                  <a:schemeClr val="tx2"/>
                </a:solidFill>
                <a:latin typeface="Calibri" panose="020F0502020204030204" pitchFamily="34" charset="0"/>
              </a:rPr>
              <a:t>system(</a:t>
            </a:r>
            <a:r>
              <a:rPr lang="zh-TW" altLang="en-US" b="0" dirty="0" smtClean="0">
                <a:solidFill>
                  <a:schemeClr val="tx2"/>
                </a:solidFill>
                <a:latin typeface="Calibri" panose="020F0502020204030204" pitchFamily="34" charset="0"/>
              </a:rPr>
              <a:t>連網保全系統</a:t>
            </a:r>
            <a:r>
              <a:rPr lang="en-US" altLang="zh-TW" b="0" dirty="0" smtClean="0">
                <a:solidFill>
                  <a:schemeClr val="tx2"/>
                </a:solidFill>
                <a:latin typeface="Calibri" panose="020F0502020204030204" pitchFamily="34" charset="0"/>
              </a:rPr>
              <a:t>)</a:t>
            </a:r>
            <a:r>
              <a:rPr lang="zh-TW" altLang="en-US" b="0" dirty="0" smtClean="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25%</a:t>
            </a:r>
          </a:p>
          <a:p>
            <a:pPr lvl="2"/>
            <a:r>
              <a:rPr lang="en-US" altLang="zh-TW" b="0" dirty="0">
                <a:solidFill>
                  <a:schemeClr val="tx2"/>
                </a:solidFill>
                <a:latin typeface="Calibri" panose="020F0502020204030204" pitchFamily="34" charset="0"/>
              </a:rPr>
              <a:t>Smart </a:t>
            </a:r>
            <a:r>
              <a:rPr lang="en-US" altLang="zh-TW" b="0" dirty="0" smtClean="0">
                <a:solidFill>
                  <a:schemeClr val="tx2"/>
                </a:solidFill>
                <a:latin typeface="Calibri" panose="020F0502020204030204" pitchFamily="34" charset="0"/>
              </a:rPr>
              <a:t>refrigerator(</a:t>
            </a:r>
            <a:r>
              <a:rPr lang="zh-TW" altLang="en-US" b="0" dirty="0" smtClean="0">
                <a:solidFill>
                  <a:schemeClr val="tx2"/>
                </a:solidFill>
                <a:latin typeface="Calibri" panose="020F0502020204030204" pitchFamily="34" charset="0"/>
              </a:rPr>
              <a:t>智慧冰箱</a:t>
            </a:r>
            <a:r>
              <a:rPr lang="en-US" altLang="zh-TW" b="0" dirty="0" smtClean="0">
                <a:solidFill>
                  <a:schemeClr val="tx2"/>
                </a:solidFill>
                <a:latin typeface="Calibri" panose="020F0502020204030204" pitchFamily="34" charset="0"/>
              </a:rPr>
              <a:t>)</a:t>
            </a:r>
            <a:r>
              <a:rPr lang="zh-TW" altLang="en-US" b="0" dirty="0" smtClean="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21%</a:t>
            </a:r>
          </a:p>
          <a:p>
            <a:pPr lvl="2"/>
            <a:r>
              <a:rPr lang="en-US" altLang="zh-TW" b="0" dirty="0">
                <a:solidFill>
                  <a:schemeClr val="tx2"/>
                </a:solidFill>
                <a:latin typeface="Calibri" panose="020F0502020204030204" pitchFamily="34" charset="0"/>
              </a:rPr>
              <a:t>Wearable fitness </a:t>
            </a:r>
            <a:r>
              <a:rPr lang="en-US" altLang="zh-TW" b="0" dirty="0" smtClean="0">
                <a:solidFill>
                  <a:schemeClr val="tx2"/>
                </a:solidFill>
                <a:latin typeface="Calibri" panose="020F0502020204030204" pitchFamily="34" charset="0"/>
              </a:rPr>
              <a:t>device(</a:t>
            </a:r>
            <a:r>
              <a:rPr lang="zh-TW" altLang="en-US" b="0" dirty="0" smtClean="0">
                <a:solidFill>
                  <a:schemeClr val="tx2"/>
                </a:solidFill>
                <a:latin typeface="Calibri" panose="020F0502020204030204" pitchFamily="34" charset="0"/>
              </a:rPr>
              <a:t>穿載式健身裝置</a:t>
            </a:r>
            <a:r>
              <a:rPr lang="en-US" altLang="zh-TW" b="0" dirty="0" smtClean="0">
                <a:solidFill>
                  <a:schemeClr val="tx2"/>
                </a:solidFill>
                <a:latin typeface="Calibri" panose="020F0502020204030204" pitchFamily="34" charset="0"/>
              </a:rPr>
              <a:t>)</a:t>
            </a:r>
            <a:r>
              <a:rPr lang="zh-TW" altLang="en-US" b="0" dirty="0" smtClean="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20%</a:t>
            </a:r>
          </a:p>
          <a:p>
            <a:pPr lvl="2"/>
            <a:r>
              <a:rPr lang="en-US" altLang="zh-TW" b="0" dirty="0">
                <a:solidFill>
                  <a:schemeClr val="tx2"/>
                </a:solidFill>
                <a:latin typeface="Calibri" panose="020F0502020204030204" pitchFamily="34" charset="0"/>
              </a:rPr>
              <a:t>Smart </a:t>
            </a:r>
            <a:r>
              <a:rPr lang="en-US" altLang="zh-TW" b="0" dirty="0" smtClean="0">
                <a:solidFill>
                  <a:schemeClr val="tx2"/>
                </a:solidFill>
                <a:latin typeface="Calibri" panose="020F0502020204030204" pitchFamily="34" charset="0"/>
              </a:rPr>
              <a:t>watch(</a:t>
            </a:r>
            <a:r>
              <a:rPr lang="zh-TW" altLang="en-US" b="0" dirty="0" smtClean="0">
                <a:solidFill>
                  <a:schemeClr val="tx2"/>
                </a:solidFill>
                <a:latin typeface="Calibri" panose="020F0502020204030204" pitchFamily="34" charset="0"/>
              </a:rPr>
              <a:t>智慧型手錶</a:t>
            </a:r>
            <a:r>
              <a:rPr lang="en-US" altLang="zh-TW" b="0" dirty="0" smtClean="0">
                <a:solidFill>
                  <a:schemeClr val="tx2"/>
                </a:solidFill>
                <a:latin typeface="Calibri" panose="020F0502020204030204" pitchFamily="34" charset="0"/>
              </a:rPr>
              <a:t>)</a:t>
            </a:r>
            <a:r>
              <a:rPr lang="zh-TW" altLang="en-US" b="0" dirty="0" smtClean="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18%</a:t>
            </a:r>
          </a:p>
          <a:p>
            <a:pPr lvl="2"/>
            <a:r>
              <a:rPr lang="en-US" altLang="zh-TW" b="0" dirty="0">
                <a:solidFill>
                  <a:schemeClr val="tx2"/>
                </a:solidFill>
                <a:latin typeface="Calibri" panose="020F0502020204030204" pitchFamily="34" charset="0"/>
              </a:rPr>
              <a:t>Self-driving vacuum </a:t>
            </a:r>
            <a:r>
              <a:rPr lang="en-US" altLang="zh-TW" b="0" dirty="0" smtClean="0">
                <a:solidFill>
                  <a:schemeClr val="tx2"/>
                </a:solidFill>
                <a:latin typeface="Calibri" panose="020F0502020204030204" pitchFamily="34" charset="0"/>
              </a:rPr>
              <a:t>cleaner(</a:t>
            </a:r>
            <a:r>
              <a:rPr lang="zh-TW" altLang="en-US" b="0" dirty="0" smtClean="0">
                <a:solidFill>
                  <a:schemeClr val="tx2"/>
                </a:solidFill>
                <a:latin typeface="Calibri" panose="020F0502020204030204" pitchFamily="34" charset="0"/>
              </a:rPr>
              <a:t>自動掃地機</a:t>
            </a:r>
            <a:r>
              <a:rPr lang="en-US" altLang="zh-TW" b="0" dirty="0" smtClean="0">
                <a:solidFill>
                  <a:schemeClr val="tx2"/>
                </a:solidFill>
                <a:latin typeface="Calibri" panose="020F0502020204030204" pitchFamily="34" charset="0"/>
              </a:rPr>
              <a:t>)</a:t>
            </a:r>
            <a:r>
              <a:rPr lang="zh-TW" altLang="en-US" b="0" dirty="0" smtClean="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15%</a:t>
            </a:r>
          </a:p>
          <a:p>
            <a:pPr lvl="2"/>
            <a:r>
              <a:rPr lang="en-US" altLang="zh-TW" b="0" dirty="0">
                <a:solidFill>
                  <a:schemeClr val="tx2"/>
                </a:solidFill>
                <a:latin typeface="Calibri" panose="020F0502020204030204" pitchFamily="34" charset="0"/>
              </a:rPr>
              <a:t>Wearable heads up display</a:t>
            </a:r>
            <a:r>
              <a:rPr lang="zh-TW" altLang="en-US" b="0" dirty="0">
                <a:solidFill>
                  <a:schemeClr val="tx2"/>
                </a:solidFill>
                <a:latin typeface="Calibri" panose="020F0502020204030204" pitchFamily="34" charset="0"/>
              </a:rPr>
              <a:t>（抬頭</a:t>
            </a:r>
            <a:r>
              <a:rPr lang="zh-TW" altLang="en-US" b="0" dirty="0" smtClean="0">
                <a:solidFill>
                  <a:schemeClr val="tx2"/>
                </a:solidFill>
                <a:latin typeface="Calibri" panose="020F0502020204030204" pitchFamily="34" charset="0"/>
              </a:rPr>
              <a:t>顯示器）</a:t>
            </a:r>
            <a:r>
              <a:rPr lang="zh-TW" altLang="en-US" b="0" dirty="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13%</a:t>
            </a:r>
          </a:p>
          <a:p>
            <a:pPr lvl="2"/>
            <a:r>
              <a:rPr lang="en-US" altLang="zh-TW" b="0" dirty="0">
                <a:solidFill>
                  <a:schemeClr val="tx2"/>
                </a:solidFill>
                <a:latin typeface="Calibri" panose="020F0502020204030204" pitchFamily="34" charset="0"/>
              </a:rPr>
              <a:t>Smart </a:t>
            </a:r>
            <a:r>
              <a:rPr lang="en-US" altLang="zh-TW" b="0" dirty="0" smtClean="0">
                <a:solidFill>
                  <a:schemeClr val="tx2"/>
                </a:solidFill>
                <a:latin typeface="Calibri" panose="020F0502020204030204" pitchFamily="34" charset="0"/>
              </a:rPr>
              <a:t>Clothing(</a:t>
            </a:r>
            <a:r>
              <a:rPr lang="zh-TW" altLang="en-US" b="0" dirty="0" smtClean="0">
                <a:solidFill>
                  <a:schemeClr val="tx2"/>
                </a:solidFill>
                <a:latin typeface="Calibri" panose="020F0502020204030204" pitchFamily="34" charset="0"/>
              </a:rPr>
              <a:t>智慧型衣服</a:t>
            </a:r>
            <a:r>
              <a:rPr lang="en-US" altLang="zh-TW" b="0" dirty="0" smtClean="0">
                <a:solidFill>
                  <a:schemeClr val="tx2"/>
                </a:solidFill>
                <a:latin typeface="Calibri" panose="020F0502020204030204" pitchFamily="34" charset="0"/>
              </a:rPr>
              <a:t>)</a:t>
            </a:r>
            <a:r>
              <a:rPr lang="zh-TW" altLang="en-US" b="0" dirty="0" smtClean="0">
                <a:solidFill>
                  <a:schemeClr val="tx2"/>
                </a:solidFill>
                <a:latin typeface="Calibri" panose="020F0502020204030204" pitchFamily="34" charset="0"/>
              </a:rPr>
              <a:t>：</a:t>
            </a:r>
            <a:r>
              <a:rPr lang="en-US" altLang="zh-TW" b="0" dirty="0">
                <a:solidFill>
                  <a:schemeClr val="tx2"/>
                </a:solidFill>
                <a:latin typeface="Calibri" panose="020F0502020204030204" pitchFamily="34" charset="0"/>
              </a:rPr>
              <a:t>10%</a:t>
            </a: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17</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2448669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normAutofit lnSpcReduction="10000"/>
          </a:bodyPr>
          <a:lstStyle/>
          <a:p>
            <a:pPr>
              <a:lnSpc>
                <a:spcPct val="150000"/>
              </a:lnSpc>
              <a:spcBef>
                <a:spcPts val="0"/>
              </a:spcBef>
            </a:pPr>
            <a:r>
              <a:rPr lang="zh-TW" altLang="en-US" sz="3200" u="sng" dirty="0" smtClean="0">
                <a:solidFill>
                  <a:srgbClr val="002060"/>
                </a:solidFill>
              </a:rPr>
              <a:t>物聯網產值</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800" dirty="0" smtClean="0">
                <a:solidFill>
                  <a:schemeClr val="tx2"/>
                </a:solidFill>
                <a:latin typeface="Calibri" panose="020F0502020204030204" pitchFamily="34" charset="0"/>
              </a:rPr>
              <a:t>IDC</a:t>
            </a:r>
            <a:r>
              <a:rPr lang="zh-TW" altLang="en-US" sz="2800" dirty="0" smtClean="0">
                <a:solidFill>
                  <a:schemeClr val="tx2"/>
                </a:solidFill>
                <a:latin typeface="Calibri" panose="020F0502020204030204" pitchFamily="34" charset="0"/>
              </a:rPr>
              <a:t> </a:t>
            </a:r>
            <a:r>
              <a:rPr lang="en-US" altLang="zh-TW" sz="2800" dirty="0" smtClean="0">
                <a:solidFill>
                  <a:schemeClr val="tx2"/>
                </a:solidFill>
                <a:latin typeface="Calibri" panose="020F0502020204030204" pitchFamily="34" charset="0"/>
              </a:rPr>
              <a:t>(</a:t>
            </a:r>
            <a:r>
              <a:rPr lang="en-US" altLang="zh-TW" sz="2800" dirty="0">
                <a:solidFill>
                  <a:schemeClr val="tx2"/>
                </a:solidFill>
                <a:latin typeface="Calibri" panose="020F0502020204030204" pitchFamily="34" charset="0"/>
              </a:rPr>
              <a:t>International Data Corporation</a:t>
            </a:r>
            <a:r>
              <a:rPr lang="en-US" altLang="zh-TW" sz="2800" dirty="0" smtClean="0">
                <a:solidFill>
                  <a:schemeClr val="tx2"/>
                </a:solidFill>
                <a:latin typeface="Calibri" panose="020F0502020204030204" pitchFamily="34" charset="0"/>
              </a:rPr>
              <a:t>)</a:t>
            </a:r>
            <a:r>
              <a:rPr lang="zh-TW" altLang="en-US" sz="2800" dirty="0" smtClean="0">
                <a:solidFill>
                  <a:schemeClr val="tx2"/>
                </a:solidFill>
                <a:latin typeface="Calibri" panose="020F0502020204030204" pitchFamily="34" charset="0"/>
              </a:rPr>
              <a:t>預估</a:t>
            </a:r>
            <a:endParaRPr lang="en-US" altLang="zh-TW" sz="2800" dirty="0" smtClean="0">
              <a:solidFill>
                <a:schemeClr val="tx2"/>
              </a:solidFill>
              <a:latin typeface="Calibri" panose="020F0502020204030204" pitchFamily="34" charset="0"/>
            </a:endParaRPr>
          </a:p>
          <a:p>
            <a:pPr lvl="2"/>
            <a:r>
              <a:rPr lang="en-US" altLang="zh-TW" sz="2400" b="0" dirty="0">
                <a:solidFill>
                  <a:schemeClr val="tx2"/>
                </a:solidFill>
                <a:latin typeface="Calibri" panose="020F0502020204030204" pitchFamily="34" charset="0"/>
              </a:rPr>
              <a:t>2015</a:t>
            </a:r>
            <a:r>
              <a:rPr lang="zh-TW" altLang="en-US" sz="2400" b="0" dirty="0">
                <a:solidFill>
                  <a:schemeClr val="tx2"/>
                </a:solidFill>
                <a:latin typeface="Calibri" panose="020F0502020204030204" pitchFamily="34" charset="0"/>
              </a:rPr>
              <a:t>年會達到</a:t>
            </a:r>
            <a:r>
              <a:rPr lang="en-US" altLang="zh-TW" sz="2400" b="0" dirty="0">
                <a:solidFill>
                  <a:schemeClr val="tx2"/>
                </a:solidFill>
                <a:latin typeface="Calibri" panose="020F0502020204030204" pitchFamily="34" charset="0"/>
              </a:rPr>
              <a:t>2</a:t>
            </a:r>
            <a:r>
              <a:rPr lang="zh-TW" altLang="en-US" sz="2400" b="0" dirty="0">
                <a:solidFill>
                  <a:schemeClr val="tx2"/>
                </a:solidFill>
                <a:latin typeface="Calibri" panose="020F0502020204030204" pitchFamily="34" charset="0"/>
              </a:rPr>
              <a:t>兆</a:t>
            </a:r>
            <a:r>
              <a:rPr lang="en-US" altLang="zh-TW" sz="2400" b="0" dirty="0">
                <a:solidFill>
                  <a:schemeClr val="tx2"/>
                </a:solidFill>
                <a:latin typeface="Calibri" panose="020F0502020204030204" pitchFamily="34" charset="0"/>
              </a:rPr>
              <a:t>7120</a:t>
            </a:r>
            <a:r>
              <a:rPr lang="zh-TW" altLang="en-US" sz="2400" b="0" dirty="0">
                <a:solidFill>
                  <a:schemeClr val="tx2"/>
                </a:solidFill>
                <a:latin typeface="Calibri" panose="020F0502020204030204" pitchFamily="34" charset="0"/>
              </a:rPr>
              <a:t>億</a:t>
            </a:r>
          </a:p>
          <a:p>
            <a:pPr lvl="2"/>
            <a:r>
              <a:rPr lang="en-US" altLang="zh-TW" sz="2400" b="0" dirty="0">
                <a:solidFill>
                  <a:schemeClr val="tx2"/>
                </a:solidFill>
                <a:latin typeface="Calibri" panose="020F0502020204030204" pitchFamily="34" charset="0"/>
              </a:rPr>
              <a:t>2017</a:t>
            </a:r>
            <a:r>
              <a:rPr lang="zh-TW" altLang="en-US" sz="2400" b="0" dirty="0">
                <a:solidFill>
                  <a:schemeClr val="tx2"/>
                </a:solidFill>
                <a:latin typeface="Calibri" panose="020F0502020204030204" pitchFamily="34" charset="0"/>
              </a:rPr>
              <a:t>年會達到</a:t>
            </a:r>
            <a:r>
              <a:rPr lang="en-US" altLang="zh-TW" sz="2400" b="0" dirty="0">
                <a:solidFill>
                  <a:schemeClr val="tx2"/>
                </a:solidFill>
                <a:latin typeface="Calibri" panose="020F0502020204030204" pitchFamily="34" charset="0"/>
              </a:rPr>
              <a:t>3</a:t>
            </a:r>
            <a:r>
              <a:rPr lang="zh-TW" altLang="en-US" sz="2400" b="0" dirty="0">
                <a:solidFill>
                  <a:schemeClr val="tx2"/>
                </a:solidFill>
                <a:latin typeface="Calibri" panose="020F0502020204030204" pitchFamily="34" charset="0"/>
              </a:rPr>
              <a:t>兆</a:t>
            </a:r>
            <a:r>
              <a:rPr lang="en-US" altLang="zh-TW" sz="2400" b="0" dirty="0">
                <a:solidFill>
                  <a:schemeClr val="tx2"/>
                </a:solidFill>
                <a:latin typeface="Calibri" panose="020F0502020204030204" pitchFamily="34" charset="0"/>
              </a:rPr>
              <a:t>7820</a:t>
            </a:r>
            <a:r>
              <a:rPr lang="zh-TW" altLang="en-US" sz="2400" b="0" dirty="0">
                <a:solidFill>
                  <a:schemeClr val="tx2"/>
                </a:solidFill>
                <a:latin typeface="Calibri" panose="020F0502020204030204" pitchFamily="34" charset="0"/>
              </a:rPr>
              <a:t>億</a:t>
            </a:r>
          </a:p>
          <a:p>
            <a:pPr lvl="2"/>
            <a:r>
              <a:rPr lang="en-US" altLang="zh-TW" sz="2400" b="0" dirty="0">
                <a:solidFill>
                  <a:schemeClr val="tx2"/>
                </a:solidFill>
                <a:latin typeface="Calibri" panose="020F0502020204030204" pitchFamily="34" charset="0"/>
              </a:rPr>
              <a:t>2019</a:t>
            </a:r>
            <a:r>
              <a:rPr lang="zh-TW" altLang="en-US" sz="2400" b="0" dirty="0">
                <a:solidFill>
                  <a:schemeClr val="tx2"/>
                </a:solidFill>
                <a:latin typeface="Calibri" panose="020F0502020204030204" pitchFamily="34" charset="0"/>
              </a:rPr>
              <a:t>年會達到</a:t>
            </a:r>
            <a:r>
              <a:rPr lang="en-US" altLang="zh-TW" sz="2400" b="0" dirty="0">
                <a:solidFill>
                  <a:schemeClr val="tx2"/>
                </a:solidFill>
                <a:latin typeface="Calibri" panose="020F0502020204030204" pitchFamily="34" charset="0"/>
              </a:rPr>
              <a:t>5</a:t>
            </a:r>
            <a:r>
              <a:rPr lang="zh-TW" altLang="en-US" sz="2400" b="0" dirty="0">
                <a:solidFill>
                  <a:schemeClr val="tx2"/>
                </a:solidFill>
                <a:latin typeface="Calibri" panose="020F0502020204030204" pitchFamily="34" charset="0"/>
              </a:rPr>
              <a:t>兆</a:t>
            </a:r>
            <a:r>
              <a:rPr lang="en-US" altLang="zh-TW" sz="2400" b="0" dirty="0">
                <a:solidFill>
                  <a:schemeClr val="tx2"/>
                </a:solidFill>
                <a:latin typeface="Calibri" panose="020F0502020204030204" pitchFamily="34" charset="0"/>
              </a:rPr>
              <a:t>6490</a:t>
            </a:r>
            <a:r>
              <a:rPr lang="zh-TW" altLang="en-US" sz="2400" b="0" dirty="0">
                <a:solidFill>
                  <a:schemeClr val="tx2"/>
                </a:solidFill>
                <a:latin typeface="Calibri" panose="020F0502020204030204" pitchFamily="34" charset="0"/>
              </a:rPr>
              <a:t>億</a:t>
            </a:r>
          </a:p>
          <a:p>
            <a:pPr lvl="2"/>
            <a:r>
              <a:rPr lang="en-US" altLang="zh-TW" sz="2400" b="0" dirty="0">
                <a:solidFill>
                  <a:schemeClr val="tx2"/>
                </a:solidFill>
                <a:latin typeface="Calibri" panose="020F0502020204030204" pitchFamily="34" charset="0"/>
              </a:rPr>
              <a:t>2020</a:t>
            </a:r>
            <a:r>
              <a:rPr lang="zh-TW" altLang="en-US" sz="2400" b="0" dirty="0">
                <a:solidFill>
                  <a:schemeClr val="tx2"/>
                </a:solidFill>
                <a:latin typeface="Calibri" panose="020F0502020204030204" pitchFamily="34" charset="0"/>
              </a:rPr>
              <a:t>年會達到</a:t>
            </a:r>
            <a:r>
              <a:rPr lang="en-US" altLang="zh-TW" sz="2400" b="0" dirty="0">
                <a:solidFill>
                  <a:schemeClr val="tx2"/>
                </a:solidFill>
                <a:latin typeface="Calibri" panose="020F0502020204030204" pitchFamily="34" charset="0"/>
              </a:rPr>
              <a:t>7</a:t>
            </a:r>
            <a:r>
              <a:rPr lang="zh-TW" altLang="en-US" sz="2400" b="0" dirty="0">
                <a:solidFill>
                  <a:schemeClr val="tx2"/>
                </a:solidFill>
                <a:latin typeface="Calibri" panose="020F0502020204030204" pitchFamily="34" charset="0"/>
              </a:rPr>
              <a:t>兆</a:t>
            </a:r>
            <a:r>
              <a:rPr lang="en-US" altLang="zh-TW" sz="2400" b="0" dirty="0">
                <a:solidFill>
                  <a:schemeClr val="tx2"/>
                </a:solidFill>
                <a:latin typeface="Calibri" panose="020F0502020204030204" pitchFamily="34" charset="0"/>
              </a:rPr>
              <a:t>0650</a:t>
            </a:r>
            <a:r>
              <a:rPr lang="zh-TW" altLang="en-US" sz="2400" b="0" dirty="0">
                <a:solidFill>
                  <a:schemeClr val="tx2"/>
                </a:solidFill>
                <a:latin typeface="Calibri" panose="020F0502020204030204" pitchFamily="34" charset="0"/>
              </a:rPr>
              <a:t>億</a:t>
            </a:r>
          </a:p>
          <a:p>
            <a:pPr lvl="1">
              <a:spcBef>
                <a:spcPts val="0"/>
              </a:spcBef>
            </a:pPr>
            <a:r>
              <a:rPr lang="zh-TW" altLang="en-US" sz="2800" b="0" dirty="0">
                <a:solidFill>
                  <a:schemeClr val="tx2"/>
                </a:solidFill>
                <a:latin typeface="Calibri" panose="020F0502020204030204" pitchFamily="34" charset="0"/>
              </a:rPr>
              <a:t>高德納</a:t>
            </a:r>
            <a:r>
              <a:rPr lang="en-US" altLang="zh-TW" sz="2800" b="0" dirty="0">
                <a:solidFill>
                  <a:schemeClr val="tx2"/>
                </a:solidFill>
                <a:latin typeface="Calibri" panose="020F0502020204030204" pitchFamily="34" charset="0"/>
              </a:rPr>
              <a:t>(Gartner)</a:t>
            </a:r>
            <a:r>
              <a:rPr lang="zh-TW" altLang="en-US" sz="2800" b="0" dirty="0" smtClean="0">
                <a:solidFill>
                  <a:schemeClr val="tx2"/>
                </a:solidFill>
                <a:latin typeface="Calibri" panose="020F0502020204030204" pitchFamily="34" charset="0"/>
              </a:rPr>
              <a:t>預測</a:t>
            </a:r>
            <a:endParaRPr lang="en-US" altLang="zh-TW" sz="2800" b="0" dirty="0" smtClean="0">
              <a:solidFill>
                <a:schemeClr val="tx2"/>
              </a:solidFill>
              <a:latin typeface="Calibri" panose="020F0502020204030204" pitchFamily="34" charset="0"/>
            </a:endParaRPr>
          </a:p>
          <a:p>
            <a:pPr lvl="2"/>
            <a:r>
              <a:rPr lang="en-US" altLang="zh-TW" sz="2400" b="0" dirty="0" err="1">
                <a:solidFill>
                  <a:schemeClr val="tx2"/>
                </a:solidFill>
                <a:latin typeface="Calibri" panose="020F0502020204030204" pitchFamily="34" charset="0"/>
              </a:rPr>
              <a:t>IoT</a:t>
            </a:r>
            <a:r>
              <a:rPr lang="zh-TW" altLang="en-US" sz="2400" b="0" dirty="0">
                <a:solidFill>
                  <a:schemeClr val="tx2"/>
                </a:solidFill>
                <a:latin typeface="Calibri" panose="020F0502020204030204" pitchFamily="34" charset="0"/>
              </a:rPr>
              <a:t>帶來的經濟附加</a:t>
            </a:r>
            <a:r>
              <a:rPr lang="zh-TW" altLang="en-US" sz="2400" b="0" dirty="0" smtClean="0">
                <a:solidFill>
                  <a:schemeClr val="tx2"/>
                </a:solidFill>
                <a:latin typeface="Calibri" panose="020F0502020204030204" pitchFamily="34" charset="0"/>
              </a:rPr>
              <a:t>總值</a:t>
            </a:r>
            <a:endParaRPr lang="en-US" altLang="zh-TW" sz="2400" b="0" dirty="0" smtClean="0">
              <a:solidFill>
                <a:schemeClr val="tx2"/>
              </a:solidFill>
              <a:latin typeface="Calibri" panose="020F0502020204030204" pitchFamily="34" charset="0"/>
            </a:endParaRPr>
          </a:p>
          <a:p>
            <a:pPr marL="914400" lvl="2" indent="0">
              <a:buNone/>
            </a:pPr>
            <a:r>
              <a:rPr lang="zh-TW" altLang="en-US" sz="2400" b="0" dirty="0" smtClean="0">
                <a:solidFill>
                  <a:schemeClr val="tx2"/>
                </a:solidFill>
                <a:latin typeface="Calibri" panose="020F0502020204030204" pitchFamily="34" charset="0"/>
              </a:rPr>
              <a:t>將</a:t>
            </a:r>
            <a:r>
              <a:rPr lang="zh-TW" altLang="en-US" sz="2400" b="0" dirty="0">
                <a:solidFill>
                  <a:schemeClr val="tx2"/>
                </a:solidFill>
                <a:latin typeface="Calibri" panose="020F0502020204030204" pitchFamily="34" charset="0"/>
              </a:rPr>
              <a:t>於</a:t>
            </a:r>
            <a:r>
              <a:rPr lang="en-US" altLang="zh-TW" sz="2400" b="0" dirty="0">
                <a:solidFill>
                  <a:schemeClr val="tx2"/>
                </a:solidFill>
                <a:latin typeface="Calibri" panose="020F0502020204030204" pitchFamily="34" charset="0"/>
              </a:rPr>
              <a:t>2020</a:t>
            </a:r>
            <a:r>
              <a:rPr lang="zh-TW" altLang="en-US" sz="2400" b="0" dirty="0">
                <a:solidFill>
                  <a:schemeClr val="tx2"/>
                </a:solidFill>
                <a:latin typeface="Calibri" panose="020F0502020204030204" pitchFamily="34" charset="0"/>
              </a:rPr>
              <a:t>年達</a:t>
            </a:r>
            <a:r>
              <a:rPr lang="en-US" altLang="zh-TW" sz="2400" b="0" dirty="0">
                <a:solidFill>
                  <a:schemeClr val="tx2"/>
                </a:solidFill>
                <a:latin typeface="Calibri" panose="020F0502020204030204" pitchFamily="34" charset="0"/>
              </a:rPr>
              <a:t>1.9</a:t>
            </a:r>
            <a:r>
              <a:rPr lang="zh-TW" altLang="en-US" sz="2400" b="0" dirty="0">
                <a:solidFill>
                  <a:schemeClr val="tx2"/>
                </a:solidFill>
                <a:latin typeface="Calibri" panose="020F0502020204030204" pitchFamily="34" charset="0"/>
              </a:rPr>
              <a:t>兆</a:t>
            </a:r>
            <a:r>
              <a:rPr lang="zh-TW" altLang="en-US" sz="2400" b="0" dirty="0" smtClean="0">
                <a:solidFill>
                  <a:schemeClr val="tx2"/>
                </a:solidFill>
                <a:latin typeface="Calibri" panose="020F0502020204030204" pitchFamily="34" charset="0"/>
              </a:rPr>
              <a:t>美元</a:t>
            </a:r>
            <a:endParaRPr lang="en-US" altLang="zh-TW" sz="2400" b="0" dirty="0" smtClean="0">
              <a:solidFill>
                <a:schemeClr val="tx2"/>
              </a:solidFill>
              <a:latin typeface="Calibri" panose="020F0502020204030204" pitchFamily="34" charset="0"/>
            </a:endParaRPr>
          </a:p>
          <a:p>
            <a:pPr lvl="1"/>
            <a:r>
              <a:rPr lang="en-US" altLang="zh-TW" sz="3200" b="0" dirty="0" smtClean="0">
                <a:solidFill>
                  <a:schemeClr val="tx2"/>
                </a:solidFill>
                <a:latin typeface="Calibri" panose="020F0502020204030204" pitchFamily="34" charset="0"/>
              </a:rPr>
              <a:t>RnRMarketResearch.com</a:t>
            </a:r>
          </a:p>
          <a:p>
            <a:pPr lvl="2"/>
            <a:r>
              <a:rPr lang="en-US" altLang="zh-TW" sz="2400" b="0" dirty="0" smtClean="0">
                <a:solidFill>
                  <a:schemeClr val="tx2"/>
                </a:solidFill>
                <a:latin typeface="Calibri" panose="020F0502020204030204" pitchFamily="34" charset="0"/>
              </a:rPr>
              <a:t>2020</a:t>
            </a:r>
            <a:r>
              <a:rPr lang="zh-TW" altLang="en-US" sz="2400" b="0" dirty="0" smtClean="0">
                <a:solidFill>
                  <a:schemeClr val="tx2"/>
                </a:solidFill>
                <a:latin typeface="Calibri" panose="020F0502020204030204" pitchFamily="34" charset="0"/>
              </a:rPr>
              <a:t>年</a:t>
            </a:r>
            <a:r>
              <a:rPr lang="zh-TW" altLang="en-US" sz="2400" b="0" dirty="0">
                <a:solidFill>
                  <a:schemeClr val="tx2"/>
                </a:solidFill>
                <a:latin typeface="Calibri" panose="020F0502020204030204" pitchFamily="34" charset="0"/>
              </a:rPr>
              <a:t>會</a:t>
            </a:r>
            <a:r>
              <a:rPr lang="zh-TW" altLang="en-US" sz="2400" b="0" dirty="0" smtClean="0">
                <a:solidFill>
                  <a:schemeClr val="tx2"/>
                </a:solidFill>
                <a:latin typeface="Calibri" panose="020F0502020204030204" pitchFamily="34" charset="0"/>
              </a:rPr>
              <a:t>達</a:t>
            </a:r>
            <a:r>
              <a:rPr lang="en-US" altLang="zh-TW" sz="2400" b="0" dirty="0" smtClean="0">
                <a:solidFill>
                  <a:schemeClr val="tx2"/>
                </a:solidFill>
                <a:latin typeface="Calibri" panose="020F0502020204030204" pitchFamily="34" charset="0"/>
              </a:rPr>
              <a:t>1</a:t>
            </a:r>
            <a:r>
              <a:rPr lang="zh-TW" altLang="en-US" sz="2400" b="0" dirty="0" smtClean="0">
                <a:solidFill>
                  <a:schemeClr val="tx2"/>
                </a:solidFill>
                <a:latin typeface="Calibri" panose="020F0502020204030204" pitchFamily="34" charset="0"/>
              </a:rPr>
              <a:t>兆</a:t>
            </a:r>
            <a:r>
              <a:rPr lang="en-US" altLang="zh-TW" sz="2400" b="0" dirty="0" smtClean="0">
                <a:solidFill>
                  <a:schemeClr val="tx2"/>
                </a:solidFill>
                <a:latin typeface="Calibri" panose="020F0502020204030204" pitchFamily="34" charset="0"/>
              </a:rPr>
              <a:t>4230</a:t>
            </a:r>
            <a:r>
              <a:rPr lang="zh-TW" altLang="en-US" sz="2400" b="0" dirty="0" smtClean="0">
                <a:solidFill>
                  <a:schemeClr val="tx2"/>
                </a:solidFill>
                <a:latin typeface="Calibri" panose="020F0502020204030204" pitchFamily="34" charset="0"/>
              </a:rPr>
              <a:t>億</a:t>
            </a:r>
            <a:endParaRPr lang="en-US" altLang="zh-TW" sz="2400" b="0" dirty="0">
              <a:solidFill>
                <a:schemeClr val="tx2"/>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18</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898" y="2089001"/>
            <a:ext cx="3348574" cy="429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705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199" y="116632"/>
            <a:ext cx="8229600" cy="1008112"/>
          </a:xfrm>
        </p:spPr>
        <p:txBody>
          <a:bodyPr>
            <a:noAutofit/>
          </a:bodyPr>
          <a:lstStyle/>
          <a:p>
            <a:r>
              <a:rPr lang="zh-TW" altLang="en-US" sz="3200" dirty="0"/>
              <a:t>物聯網同時驅動生活優化及工業競爭力提升</a:t>
            </a:r>
          </a:p>
        </p:txBody>
      </p:sp>
      <p:sp>
        <p:nvSpPr>
          <p:cNvPr id="5" name="投影片編號版面配置區 4"/>
          <p:cNvSpPr>
            <a:spLocks noGrp="1"/>
          </p:cNvSpPr>
          <p:nvPr>
            <p:ph type="sldNum" sz="quarter" idx="4"/>
          </p:nvPr>
        </p:nvSpPr>
        <p:spPr/>
        <p:txBody>
          <a:bodyPr/>
          <a:lstStyle/>
          <a:p>
            <a:fld id="{63637F6E-7969-44DE-AC99-CFCC8753E74C}" type="slidenum">
              <a:rPr lang="en-US" altLang="zh-TW" smtClean="0"/>
              <a:pPr/>
              <a:t>19</a:t>
            </a:fld>
            <a:endParaRPr lang="en-US" altLang="zh-TW"/>
          </a:p>
        </p:txBody>
      </p:sp>
      <p:pic>
        <p:nvPicPr>
          <p:cNvPr id="8" name="圖片 7"/>
          <p:cNvPicPr>
            <a:picLocks noChangeAspect="1"/>
          </p:cNvPicPr>
          <p:nvPr/>
        </p:nvPicPr>
        <p:blipFill>
          <a:blip r:embed="rId2"/>
          <a:stretch>
            <a:fillRect/>
          </a:stretch>
        </p:blipFill>
        <p:spPr>
          <a:xfrm>
            <a:off x="100571" y="1010381"/>
            <a:ext cx="8942857" cy="5847619"/>
          </a:xfrm>
          <a:prstGeom prst="rect">
            <a:avLst/>
          </a:prstGeom>
        </p:spPr>
      </p:pic>
    </p:spTree>
    <p:extLst>
      <p:ext uri="{BB962C8B-B14F-4D97-AF65-F5344CB8AC3E}">
        <p14:creationId xmlns:p14="http://schemas.microsoft.com/office/powerpoint/2010/main" val="64413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04150" y="417513"/>
            <a:ext cx="8229600" cy="1066800"/>
          </a:xfrm>
        </p:spPr>
        <p:txBody>
          <a:bodyPr/>
          <a:lstStyle/>
          <a:p>
            <a:pPr eaLnBrk="1" hangingPunct="1"/>
            <a:r>
              <a:rPr lang="en-US" altLang="zh-TW" dirty="0" smtClean="0"/>
              <a:t>Outline</a:t>
            </a:r>
            <a:endParaRPr lang="zh-TW" altLang="en-US" dirty="0" smtClean="0"/>
          </a:p>
        </p:txBody>
      </p:sp>
      <p:sp>
        <p:nvSpPr>
          <p:cNvPr id="6147" name="內容版面配置區 2"/>
          <p:cNvSpPr>
            <a:spLocks noGrp="1"/>
          </p:cNvSpPr>
          <p:nvPr>
            <p:ph idx="1"/>
          </p:nvPr>
        </p:nvSpPr>
        <p:spPr>
          <a:xfrm>
            <a:off x="457200" y="1484313"/>
            <a:ext cx="8229600" cy="4641850"/>
          </a:xfrm>
        </p:spPr>
        <p:txBody>
          <a:bodyPr/>
          <a:lstStyle/>
          <a:p>
            <a:pPr eaLnBrk="1" hangingPunct="1"/>
            <a:r>
              <a:rPr lang="en-US" altLang="zh-TW" dirty="0" smtClean="0"/>
              <a:t>Brief Introduction to </a:t>
            </a:r>
            <a:r>
              <a:rPr lang="en-US" altLang="zh-TW" dirty="0" err="1" smtClean="0"/>
              <a:t>IoT</a:t>
            </a:r>
            <a:r>
              <a:rPr lang="en-US" altLang="zh-TW" dirty="0" smtClean="0"/>
              <a:t>/M2M</a:t>
            </a:r>
          </a:p>
          <a:p>
            <a:pPr eaLnBrk="1" hangingPunct="1"/>
            <a:endParaRPr lang="en-US" altLang="zh-TW" dirty="0"/>
          </a:p>
          <a:p>
            <a:pPr eaLnBrk="1" hangingPunct="1"/>
            <a:r>
              <a:rPr lang="en-US" altLang="zh-TW" dirty="0" smtClean="0"/>
              <a:t>Current Landscape of </a:t>
            </a:r>
            <a:r>
              <a:rPr lang="en-US" altLang="zh-TW" dirty="0"/>
              <a:t>the </a:t>
            </a:r>
            <a:r>
              <a:rPr lang="en-US" altLang="zh-TW" dirty="0" err="1"/>
              <a:t>IoT</a:t>
            </a:r>
            <a:r>
              <a:rPr lang="en-US" altLang="zh-TW" dirty="0"/>
              <a:t>/M2M</a:t>
            </a:r>
            <a:r>
              <a:rPr lang="en-US" altLang="zh-TW" dirty="0" smtClean="0"/>
              <a:t/>
            </a:r>
            <a:br>
              <a:rPr lang="en-US" altLang="zh-TW" dirty="0" smtClean="0"/>
            </a:br>
            <a:endParaRPr lang="en-US" altLang="zh-TW" dirty="0" smtClean="0"/>
          </a:p>
          <a:p>
            <a:pPr eaLnBrk="1" hangingPunct="1"/>
            <a:r>
              <a:rPr lang="en-US" altLang="zh-TW" dirty="0" smtClean="0"/>
              <a:t>Outlook of </a:t>
            </a:r>
            <a:r>
              <a:rPr lang="en-US" altLang="zh-TW" dirty="0"/>
              <a:t>the </a:t>
            </a:r>
            <a:r>
              <a:rPr lang="en-US" altLang="zh-TW" dirty="0" err="1"/>
              <a:t>IoT</a:t>
            </a:r>
            <a:r>
              <a:rPr lang="en-US" altLang="zh-TW" dirty="0"/>
              <a:t>/M2M</a:t>
            </a:r>
            <a:endParaRPr lang="en-US" altLang="zh-TW"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a:t>
            </a:fld>
            <a:endParaRPr lang="zh-TW" altLang="en-US" dirty="0"/>
          </a:p>
        </p:txBody>
      </p:sp>
    </p:spTree>
    <p:extLst>
      <p:ext uri="{BB962C8B-B14F-4D97-AF65-F5344CB8AC3E}">
        <p14:creationId xmlns:p14="http://schemas.microsoft.com/office/powerpoint/2010/main" val="374662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20</a:t>
            </a:fld>
            <a:endParaRPr lang="zh-TW" altLang="en-US" dirty="0"/>
          </a:p>
        </p:txBody>
      </p:sp>
      <p:pic>
        <p:nvPicPr>
          <p:cNvPr id="5" name="圖片 4"/>
          <p:cNvPicPr>
            <a:picLocks noChangeAspect="1"/>
          </p:cNvPicPr>
          <p:nvPr/>
        </p:nvPicPr>
        <p:blipFill>
          <a:blip r:embed="rId2"/>
          <a:stretch>
            <a:fillRect/>
          </a:stretch>
        </p:blipFill>
        <p:spPr>
          <a:xfrm>
            <a:off x="486286" y="624238"/>
            <a:ext cx="8171428" cy="5609524"/>
          </a:xfrm>
          <a:prstGeom prst="rect">
            <a:avLst/>
          </a:prstGeom>
        </p:spPr>
      </p:pic>
    </p:spTree>
    <p:extLst>
      <p:ext uri="{BB962C8B-B14F-4D97-AF65-F5344CB8AC3E}">
        <p14:creationId xmlns:p14="http://schemas.microsoft.com/office/powerpoint/2010/main" val="162849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21</a:t>
            </a:fld>
            <a:endParaRPr lang="zh-TW" altLang="en-US" dirty="0"/>
          </a:p>
        </p:txBody>
      </p:sp>
      <p:pic>
        <p:nvPicPr>
          <p:cNvPr id="5" name="圖片 4"/>
          <p:cNvPicPr>
            <a:picLocks noChangeAspect="1"/>
          </p:cNvPicPr>
          <p:nvPr/>
        </p:nvPicPr>
        <p:blipFill>
          <a:blip r:embed="rId2"/>
          <a:stretch>
            <a:fillRect/>
          </a:stretch>
        </p:blipFill>
        <p:spPr>
          <a:xfrm>
            <a:off x="571" y="329000"/>
            <a:ext cx="9142857" cy="6200000"/>
          </a:xfrm>
          <a:prstGeom prst="rect">
            <a:avLst/>
          </a:prstGeom>
        </p:spPr>
      </p:pic>
    </p:spTree>
    <p:extLst>
      <p:ext uri="{BB962C8B-B14F-4D97-AF65-F5344CB8AC3E}">
        <p14:creationId xmlns:p14="http://schemas.microsoft.com/office/powerpoint/2010/main" val="271043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22</a:t>
            </a:fld>
            <a:endParaRPr lang="zh-TW" altLang="en-US" dirty="0"/>
          </a:p>
        </p:txBody>
      </p:sp>
      <p:pic>
        <p:nvPicPr>
          <p:cNvPr id="5" name="圖片 4"/>
          <p:cNvPicPr>
            <a:picLocks noChangeAspect="1"/>
          </p:cNvPicPr>
          <p:nvPr/>
        </p:nvPicPr>
        <p:blipFill>
          <a:blip r:embed="rId2"/>
          <a:stretch>
            <a:fillRect/>
          </a:stretch>
        </p:blipFill>
        <p:spPr>
          <a:xfrm>
            <a:off x="176762" y="390905"/>
            <a:ext cx="8790476" cy="6076190"/>
          </a:xfrm>
          <a:prstGeom prst="rect">
            <a:avLst/>
          </a:prstGeom>
        </p:spPr>
      </p:pic>
    </p:spTree>
    <p:extLst>
      <p:ext uri="{BB962C8B-B14F-4D97-AF65-F5344CB8AC3E}">
        <p14:creationId xmlns:p14="http://schemas.microsoft.com/office/powerpoint/2010/main" val="147546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06535" y="2996952"/>
            <a:ext cx="8229600" cy="1143000"/>
          </a:xfrm>
        </p:spPr>
        <p:txBody>
          <a:bodyPr>
            <a:normAutofit fontScale="90000"/>
          </a:bodyPr>
          <a:lstStyle/>
          <a:p>
            <a:r>
              <a:rPr lang="en-US" altLang="zh-TW" dirty="0"/>
              <a:t>Current Landscape of the IoT/M2M</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23</a:t>
            </a:fld>
            <a:endParaRPr lang="zh-TW" altLang="en-US" dirty="0"/>
          </a:p>
        </p:txBody>
      </p:sp>
    </p:spTree>
    <p:extLst>
      <p:ext uri="{BB962C8B-B14F-4D97-AF65-F5344CB8AC3E}">
        <p14:creationId xmlns:p14="http://schemas.microsoft.com/office/powerpoint/2010/main" val="1586493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b="1" u="sng" dirty="0"/>
              <a:t>IoT/M2M </a:t>
            </a:r>
            <a:r>
              <a:rPr lang="en-US" altLang="zh-TW" b="1" u="sng" dirty="0" smtClean="0"/>
              <a:t>Trends</a:t>
            </a:r>
          </a:p>
          <a:p>
            <a:pPr marL="109728" indent="0">
              <a:buNone/>
            </a:pPr>
            <a:endParaRPr lang="en-US" altLang="zh-TW" dirty="0"/>
          </a:p>
          <a:p>
            <a:r>
              <a:rPr lang="en-US" altLang="zh-TW" dirty="0"/>
              <a:t>IoT/M2M Business Opportunities</a:t>
            </a:r>
          </a:p>
          <a:p>
            <a:endParaRPr lang="zh-TW" altLang="en-US" dirty="0"/>
          </a:p>
        </p:txBody>
      </p:sp>
      <p:sp>
        <p:nvSpPr>
          <p:cNvPr id="4" name="標題 3"/>
          <p:cNvSpPr>
            <a:spLocks noGrp="1"/>
          </p:cNvSpPr>
          <p:nvPr>
            <p:ph type="title"/>
          </p:nvPr>
        </p:nvSpPr>
        <p:spPr/>
        <p:txBody>
          <a:bodyPr/>
          <a:lstStyle/>
          <a:p>
            <a:r>
              <a:rPr lang="en-US" altLang="zh-TW" dirty="0"/>
              <a:t>Outline</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24</a:t>
            </a:fld>
            <a:endParaRPr lang="zh-TW" altLang="en-US" dirty="0"/>
          </a:p>
        </p:txBody>
      </p:sp>
    </p:spTree>
    <p:extLst>
      <p:ext uri="{BB962C8B-B14F-4D97-AF65-F5344CB8AC3E}">
        <p14:creationId xmlns:p14="http://schemas.microsoft.com/office/powerpoint/2010/main" val="735868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4" name="標題 3"/>
          <p:cNvSpPr>
            <a:spLocks noGrp="1"/>
          </p:cNvSpPr>
          <p:nvPr>
            <p:ph type="title"/>
          </p:nvPr>
        </p:nvSpPr>
        <p:spPr/>
        <p:txBody>
          <a:bodyPr/>
          <a:lstStyle/>
          <a:p>
            <a:r>
              <a:rPr lang="en-US" altLang="zh-TW" dirty="0"/>
              <a:t>IoT/M2M Trends</a:t>
            </a:r>
            <a:endParaRPr lang="zh-TW" altLang="en-US" dirty="0"/>
          </a:p>
        </p:txBody>
      </p:sp>
      <p:pic>
        <p:nvPicPr>
          <p:cNvPr id="5" name="Picture 2"/>
          <p:cNvPicPr>
            <a:picLocks noChangeAspect="1" noChangeArrowheads="1"/>
          </p:cNvPicPr>
          <p:nvPr/>
        </p:nvPicPr>
        <p:blipFill>
          <a:blip r:embed="rId3" cstate="print"/>
          <a:srcRect/>
          <a:stretch>
            <a:fillRect/>
          </a:stretch>
        </p:blipFill>
        <p:spPr bwMode="auto">
          <a:xfrm>
            <a:off x="414607" y="1745885"/>
            <a:ext cx="8314785" cy="4302527"/>
          </a:xfrm>
          <a:prstGeom prst="rect">
            <a:avLst/>
          </a:prstGeom>
          <a:noFill/>
          <a:ln w="9525">
            <a:noFill/>
            <a:miter lim="800000"/>
            <a:headEnd/>
            <a:tailEnd/>
          </a:ln>
        </p:spPr>
      </p:pic>
      <p:sp>
        <p:nvSpPr>
          <p:cNvPr id="6" name="TextBox 7"/>
          <p:cNvSpPr txBox="1"/>
          <p:nvPr/>
        </p:nvSpPr>
        <p:spPr>
          <a:xfrm>
            <a:off x="405782" y="5833429"/>
            <a:ext cx="3915714" cy="343975"/>
          </a:xfrm>
          <a:prstGeom prst="rect">
            <a:avLst/>
          </a:prstGeom>
          <a:noFill/>
          <a:ln w="9525">
            <a:noFill/>
            <a:round/>
            <a:headEnd/>
            <a:tailEnd/>
          </a:ln>
        </p:spPr>
        <p:txBody>
          <a:bodyPr vert="horz" wrap="none" lIns="84216" tIns="42108" rIns="84216" bIns="42108" rtlCol="0">
            <a:noAutofit/>
          </a:bodyPr>
          <a:lstStyle/>
          <a:p>
            <a:pPr marL="210541" indent="-210541">
              <a:lnSpc>
                <a:spcPct val="85000"/>
              </a:lnSpc>
              <a:spcAft>
                <a:spcPts val="553"/>
              </a:spcAft>
              <a:buClr>
                <a:srgbClr val="C0504D"/>
              </a:buClr>
              <a:buSzPct val="120000"/>
            </a:pPr>
            <a:r>
              <a:rPr lang="en-US" sz="1500" dirty="0" smtClean="0">
                <a:solidFill>
                  <a:srgbClr val="414141"/>
                </a:solidFill>
                <a:latin typeface="Calibri"/>
              </a:rPr>
              <a:t>Source: Ericsson </a:t>
            </a:r>
            <a:r>
              <a:rPr lang="en-US" sz="1500" dirty="0">
                <a:solidFill>
                  <a:srgbClr val="414141"/>
                </a:solidFill>
                <a:latin typeface="Calibri"/>
              </a:rPr>
              <a:t>Research</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25</a:t>
            </a:fld>
            <a:endParaRPr lang="zh-TW" altLang="en-US" dirty="0"/>
          </a:p>
        </p:txBody>
      </p:sp>
    </p:spTree>
    <p:extLst>
      <p:ext uri="{BB962C8B-B14F-4D97-AF65-F5344CB8AC3E}">
        <p14:creationId xmlns:p14="http://schemas.microsoft.com/office/powerpoint/2010/main" val="3788980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4" name="標題 3"/>
          <p:cNvSpPr>
            <a:spLocks noGrp="1"/>
          </p:cNvSpPr>
          <p:nvPr>
            <p:ph type="title"/>
          </p:nvPr>
        </p:nvSpPr>
        <p:spPr>
          <a:xfrm>
            <a:off x="403656" y="317660"/>
            <a:ext cx="8229600" cy="1143000"/>
          </a:xfrm>
        </p:spPr>
        <p:txBody>
          <a:bodyPr/>
          <a:lstStyle/>
          <a:p>
            <a:r>
              <a:rPr lang="en-US" altLang="zh-TW" dirty="0" smtClean="0"/>
              <a:t>Varieties of IoT/M2M</a:t>
            </a:r>
            <a:endParaRPr lang="zh-TW" alt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9886" y="1093941"/>
            <a:ext cx="8651229" cy="5608880"/>
          </a:xfrm>
          <a:prstGeom prst="rect">
            <a:avLst/>
          </a:prstGeom>
        </p:spPr>
      </p:pic>
      <p:sp>
        <p:nvSpPr>
          <p:cNvPr id="3" name="投影片編號版面配置區 2"/>
          <p:cNvSpPr>
            <a:spLocks noGrp="1"/>
          </p:cNvSpPr>
          <p:nvPr>
            <p:ph type="sldNum" sz="quarter" idx="4"/>
          </p:nvPr>
        </p:nvSpPr>
        <p:spPr/>
        <p:txBody>
          <a:bodyPr/>
          <a:lstStyle/>
          <a:p>
            <a:fld id="{BC71E80C-9635-473D-9F26-B779060F2DD3}" type="slidenum">
              <a:rPr lang="zh-TW" altLang="en-US" smtClean="0"/>
              <a:t>26</a:t>
            </a:fld>
            <a:endParaRPr lang="zh-TW" altLang="en-US" dirty="0"/>
          </a:p>
        </p:txBody>
      </p:sp>
    </p:spTree>
    <p:extLst>
      <p:ext uri="{BB962C8B-B14F-4D97-AF65-F5344CB8AC3E}">
        <p14:creationId xmlns:p14="http://schemas.microsoft.com/office/powerpoint/2010/main" val="3051257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20000"/>
          </a:bodyPr>
          <a:lstStyle/>
          <a:p>
            <a:r>
              <a:rPr lang="en-US" altLang="zh-TW" dirty="0"/>
              <a:t>Smart Grid</a:t>
            </a:r>
          </a:p>
          <a:p>
            <a:r>
              <a:rPr lang="en-US" altLang="zh-TW" dirty="0"/>
              <a:t>eHealth</a:t>
            </a:r>
          </a:p>
          <a:p>
            <a:r>
              <a:rPr lang="en-US" altLang="zh-TW" dirty="0"/>
              <a:t>Smart </a:t>
            </a:r>
            <a:r>
              <a:rPr lang="en-US" altLang="zh-TW" dirty="0" smtClean="0"/>
              <a:t>Home</a:t>
            </a:r>
          </a:p>
          <a:p>
            <a:pPr lvl="1"/>
            <a:r>
              <a:rPr lang="en-US" altLang="zh-TW" dirty="0"/>
              <a:t>Amazon </a:t>
            </a:r>
            <a:r>
              <a:rPr lang="en-US" altLang="zh-TW" dirty="0" smtClean="0"/>
              <a:t>Echo/Alexa, Google Home/Assistant, Apple </a:t>
            </a:r>
            <a:r>
              <a:rPr lang="en-US" altLang="zh-TW" dirty="0" err="1" smtClean="0"/>
              <a:t>HomePad</a:t>
            </a:r>
            <a:endParaRPr lang="en-US" altLang="zh-TW" dirty="0"/>
          </a:p>
          <a:p>
            <a:r>
              <a:rPr lang="en-US" altLang="zh-TW" dirty="0"/>
              <a:t>Connected Vehicle</a:t>
            </a:r>
          </a:p>
          <a:p>
            <a:r>
              <a:rPr lang="en-US" altLang="zh-TW" dirty="0"/>
              <a:t>Smart Building</a:t>
            </a:r>
          </a:p>
          <a:p>
            <a:r>
              <a:rPr lang="en-US" altLang="zh-TW" dirty="0"/>
              <a:t>Smart Campus </a:t>
            </a:r>
          </a:p>
          <a:p>
            <a:r>
              <a:rPr lang="en-US" altLang="zh-TW" dirty="0"/>
              <a:t>Smart City</a:t>
            </a:r>
          </a:p>
          <a:p>
            <a:r>
              <a:rPr lang="en-US" altLang="zh-TW" dirty="0"/>
              <a:t>Industry 4.0</a:t>
            </a:r>
          </a:p>
          <a:p>
            <a:endParaRPr lang="zh-TW" altLang="en-US" dirty="0"/>
          </a:p>
        </p:txBody>
      </p:sp>
      <p:sp>
        <p:nvSpPr>
          <p:cNvPr id="4" name="標題 3"/>
          <p:cNvSpPr>
            <a:spLocks noGrp="1"/>
          </p:cNvSpPr>
          <p:nvPr>
            <p:ph type="title"/>
          </p:nvPr>
        </p:nvSpPr>
        <p:spPr/>
        <p:txBody>
          <a:bodyPr>
            <a:normAutofit fontScale="90000"/>
          </a:bodyPr>
          <a:lstStyle/>
          <a:p>
            <a:r>
              <a:rPr lang="en-US" altLang="zh-TW" dirty="0"/>
              <a:t>Most Promising IoT/M2M Verticals </a:t>
            </a:r>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27</a:t>
            </a:fld>
            <a:endParaRPr lang="zh-TW" altLang="en-US" dirty="0"/>
          </a:p>
        </p:txBody>
      </p:sp>
    </p:spTree>
    <p:extLst>
      <p:ext uri="{BB962C8B-B14F-4D97-AF65-F5344CB8AC3E}">
        <p14:creationId xmlns:p14="http://schemas.microsoft.com/office/powerpoint/2010/main" val="162741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latin typeface="標楷體" pitchFamily="65" charset="-120"/>
                <a:ea typeface="標楷體" pitchFamily="65" charset="-120"/>
              </a:rPr>
              <a:t>物聯網應用</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normAutofit lnSpcReduction="10000"/>
          </a:bodyPr>
          <a:lstStyle/>
          <a:p>
            <a:pPr>
              <a:lnSpc>
                <a:spcPct val="150000"/>
              </a:lnSpc>
            </a:pPr>
            <a:r>
              <a:rPr lang="zh-TW" altLang="en-US" sz="3200" u="sng" dirty="0" smtClean="0">
                <a:solidFill>
                  <a:srgbClr val="002060"/>
                </a:solidFill>
              </a:rPr>
              <a:t>應用重點領域</a:t>
            </a:r>
            <a:endParaRPr lang="en-US" altLang="zh-TW" sz="3200" u="sng" dirty="0" smtClean="0">
              <a:solidFill>
                <a:srgbClr val="002060"/>
              </a:solidFill>
            </a:endParaRPr>
          </a:p>
          <a:p>
            <a:pPr lvl="1">
              <a:lnSpc>
                <a:spcPct val="150000"/>
              </a:lnSpc>
            </a:pPr>
            <a:r>
              <a:rPr lang="zh-TW" altLang="en-US" sz="2800" dirty="0"/>
              <a:t>物流</a:t>
            </a:r>
            <a:r>
              <a:rPr lang="zh-TW" altLang="en-US" sz="2800" dirty="0" smtClean="0"/>
              <a:t>管理</a:t>
            </a:r>
            <a:r>
              <a:rPr lang="zh-TW" altLang="en-US" sz="2800" dirty="0"/>
              <a:t> </a:t>
            </a:r>
            <a:r>
              <a:rPr lang="en-US" altLang="zh-TW" sz="2800" dirty="0" smtClean="0"/>
              <a:t>(</a:t>
            </a:r>
            <a:r>
              <a:rPr lang="zh-TW" altLang="en-US" sz="2800" dirty="0" smtClean="0"/>
              <a:t>智慧工廠</a:t>
            </a:r>
            <a:r>
              <a:rPr lang="en-US" altLang="zh-TW" sz="2800" dirty="0" smtClean="0"/>
              <a:t>)</a:t>
            </a:r>
          </a:p>
          <a:p>
            <a:pPr lvl="1">
              <a:lnSpc>
                <a:spcPct val="150000"/>
              </a:lnSpc>
            </a:pPr>
            <a:r>
              <a:rPr lang="zh-TW" altLang="en-US" sz="2800" dirty="0" smtClean="0"/>
              <a:t>能源管理 </a:t>
            </a:r>
            <a:r>
              <a:rPr lang="en-US" altLang="zh-TW" sz="2800" dirty="0" smtClean="0"/>
              <a:t>(</a:t>
            </a:r>
            <a:r>
              <a:rPr lang="zh-TW" altLang="en-US" sz="2800" dirty="0" smtClean="0"/>
              <a:t>智慧電網</a:t>
            </a:r>
            <a:r>
              <a:rPr lang="en-US" altLang="zh-TW" sz="2800" dirty="0" smtClean="0"/>
              <a:t>)</a:t>
            </a:r>
          </a:p>
          <a:p>
            <a:pPr lvl="1">
              <a:lnSpc>
                <a:spcPct val="150000"/>
              </a:lnSpc>
            </a:pPr>
            <a:r>
              <a:rPr lang="zh-TW" altLang="en-US" sz="2800" dirty="0" smtClean="0"/>
              <a:t>智慧</a:t>
            </a:r>
            <a:r>
              <a:rPr lang="zh-TW" altLang="en-US" sz="2800" dirty="0"/>
              <a:t>生活</a:t>
            </a:r>
            <a:r>
              <a:rPr lang="zh-TW" altLang="en-US" sz="2800" dirty="0" smtClean="0"/>
              <a:t>空間 </a:t>
            </a:r>
            <a:r>
              <a:rPr lang="en-US" altLang="zh-TW" sz="2800" dirty="0" smtClean="0"/>
              <a:t>(</a:t>
            </a:r>
            <a:r>
              <a:rPr lang="zh-TW" altLang="en-US" sz="2800" dirty="0" smtClean="0"/>
              <a:t>智慧住家</a:t>
            </a:r>
            <a:r>
              <a:rPr lang="en-US" altLang="zh-TW" sz="2800" dirty="0" smtClean="0"/>
              <a:t>)</a:t>
            </a:r>
          </a:p>
          <a:p>
            <a:pPr lvl="1">
              <a:lnSpc>
                <a:spcPct val="150000"/>
              </a:lnSpc>
            </a:pPr>
            <a:r>
              <a:rPr lang="zh-TW" altLang="en-US" sz="2800" dirty="0" smtClean="0"/>
              <a:t>智慧</a:t>
            </a:r>
            <a:r>
              <a:rPr lang="zh-TW" altLang="en-US" sz="2800" dirty="0"/>
              <a:t>交通</a:t>
            </a:r>
            <a:r>
              <a:rPr lang="zh-TW" altLang="en-US" sz="2800" dirty="0" smtClean="0"/>
              <a:t>系統 </a:t>
            </a:r>
            <a:r>
              <a:rPr lang="en-US" altLang="zh-TW" sz="2800" dirty="0" smtClean="0"/>
              <a:t>(</a:t>
            </a:r>
            <a:r>
              <a:rPr lang="zh-TW" altLang="en-US" sz="2800" dirty="0" smtClean="0"/>
              <a:t>智慧交通</a:t>
            </a:r>
            <a:r>
              <a:rPr lang="en-US" altLang="zh-TW" sz="2800" dirty="0" smtClean="0"/>
              <a:t>)</a:t>
            </a:r>
          </a:p>
          <a:p>
            <a:pPr lvl="1">
              <a:lnSpc>
                <a:spcPct val="150000"/>
              </a:lnSpc>
            </a:pPr>
            <a:r>
              <a:rPr lang="zh-TW" altLang="en-US" sz="2800" dirty="0"/>
              <a:t>居家健康照護</a:t>
            </a:r>
            <a:r>
              <a:rPr lang="en-US" altLang="zh-TW" sz="2800" dirty="0"/>
              <a:t>/</a:t>
            </a:r>
            <a:r>
              <a:rPr lang="zh-TW" altLang="en-US" sz="2800" dirty="0"/>
              <a:t>遠距醫療</a:t>
            </a:r>
            <a:r>
              <a:rPr lang="en-US" altLang="zh-TW" sz="2800" dirty="0"/>
              <a:t>/</a:t>
            </a:r>
            <a:r>
              <a:rPr lang="zh-TW" altLang="en-US" sz="2800" dirty="0"/>
              <a:t>個人健康照</a:t>
            </a:r>
            <a:r>
              <a:rPr lang="zh-TW" altLang="en-US" sz="2800" dirty="0" smtClean="0"/>
              <a:t>護 </a:t>
            </a:r>
            <a:r>
              <a:rPr lang="en-US" altLang="zh-TW" sz="2800" dirty="0" smtClean="0"/>
              <a:t>(</a:t>
            </a:r>
            <a:r>
              <a:rPr lang="zh-TW" altLang="en-US" sz="2800" dirty="0"/>
              <a:t>電子</a:t>
            </a:r>
            <a:r>
              <a:rPr lang="zh-TW" altLang="en-US" sz="2800" dirty="0" smtClean="0"/>
              <a:t>醫療</a:t>
            </a:r>
            <a:r>
              <a:rPr lang="en-US" altLang="zh-TW" sz="2800" dirty="0" smtClean="0"/>
              <a:t>)</a:t>
            </a:r>
          </a:p>
          <a:p>
            <a:pPr lvl="1">
              <a:lnSpc>
                <a:spcPct val="150000"/>
              </a:lnSpc>
            </a:pPr>
            <a:r>
              <a:rPr lang="zh-TW" altLang="en-US" sz="2800" dirty="0"/>
              <a:t>居家保全</a:t>
            </a:r>
            <a:r>
              <a:rPr lang="en-US" altLang="zh-TW" sz="2800" dirty="0"/>
              <a:t>/</a:t>
            </a:r>
            <a:r>
              <a:rPr lang="zh-TW" altLang="en-US" sz="2800" dirty="0"/>
              <a:t>城市視訊</a:t>
            </a:r>
            <a:r>
              <a:rPr lang="zh-TW" altLang="en-US" sz="2800" dirty="0" smtClean="0"/>
              <a:t>監控 </a:t>
            </a:r>
            <a:r>
              <a:rPr lang="en-US" altLang="zh-TW" sz="2800" dirty="0" smtClean="0"/>
              <a:t>(</a:t>
            </a:r>
            <a:r>
              <a:rPr lang="zh-TW" altLang="en-US" sz="2800" dirty="0"/>
              <a:t>安全</a:t>
            </a:r>
            <a:r>
              <a:rPr lang="zh-TW" altLang="en-US" sz="2800" dirty="0" smtClean="0"/>
              <a:t>監控</a:t>
            </a:r>
            <a:r>
              <a:rPr lang="en-US" altLang="zh-TW" sz="2800" dirty="0" smtClean="0"/>
              <a:t>)</a:t>
            </a:r>
            <a:endParaRPr lang="en-US" altLang="zh-TW" sz="2800" dirty="0" smtClean="0">
              <a:solidFill>
                <a:srgbClr val="002060"/>
              </a:solidFill>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28</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3701249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初期</a:t>
            </a:r>
            <a:r>
              <a:rPr lang="zh-TW" altLang="en-US" dirty="0"/>
              <a:t>物聯網</a:t>
            </a:r>
            <a:r>
              <a:rPr lang="zh-TW" altLang="en-US" dirty="0" smtClean="0"/>
              <a:t>應用概況</a:t>
            </a:r>
            <a:endParaRPr lang="zh-TW" altLang="en-US" dirty="0"/>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29</a:t>
            </a:fld>
            <a:endParaRPr lang="en-US" altLang="zh-TW"/>
          </a:p>
        </p:txBody>
      </p:sp>
      <p:sp>
        <p:nvSpPr>
          <p:cNvPr id="7" name="投影片編號版面配置區 9"/>
          <p:cNvSpPr txBox="1">
            <a:spLocks/>
          </p:cNvSpPr>
          <p:nvPr/>
        </p:nvSpPr>
        <p:spPr bwMode="auto">
          <a:xfrm>
            <a:off x="7596336" y="6309320"/>
            <a:ext cx="2286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3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63637F6E-7969-44DE-AC99-CFCC8753E74C}" type="slidenum">
              <a:rPr lang="en-US" altLang="zh-TW" sz="1400" smtClean="0"/>
              <a:pPr/>
              <a:t>29</a:t>
            </a:fld>
            <a:endParaRPr lang="en-US" altLang="zh-TW" sz="1400"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04" y="1052736"/>
            <a:ext cx="8406852" cy="4896544"/>
          </a:xfrm>
          <a:prstGeom prst="rect">
            <a:avLst/>
          </a:prstGeom>
        </p:spPr>
      </p:pic>
    </p:spTree>
    <p:extLst>
      <p:ext uri="{BB962C8B-B14F-4D97-AF65-F5344CB8AC3E}">
        <p14:creationId xmlns:p14="http://schemas.microsoft.com/office/powerpoint/2010/main" val="147045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06535" y="2996952"/>
            <a:ext cx="8229600" cy="1143000"/>
          </a:xfrm>
        </p:spPr>
        <p:txBody>
          <a:bodyPr>
            <a:normAutofit/>
          </a:bodyPr>
          <a:lstStyle/>
          <a:p>
            <a:r>
              <a:rPr lang="en-US" altLang="zh-TW" dirty="0" smtClean="0"/>
              <a:t>Brief Introduction to </a:t>
            </a:r>
            <a:r>
              <a:rPr lang="en-US" altLang="zh-TW" dirty="0" err="1" smtClean="0"/>
              <a:t>IoT</a:t>
            </a:r>
            <a:r>
              <a:rPr lang="en-US" altLang="zh-TW" dirty="0" smtClean="0"/>
              <a:t>/M2M</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a:t>
            </a:fld>
            <a:endParaRPr lang="zh-TW" altLang="en-US" dirty="0"/>
          </a:p>
        </p:txBody>
      </p:sp>
    </p:spTree>
    <p:extLst>
      <p:ext uri="{BB962C8B-B14F-4D97-AF65-F5344CB8AC3E}">
        <p14:creationId xmlns:p14="http://schemas.microsoft.com/office/powerpoint/2010/main" val="1681213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solidFill>
              </a:rPr>
              <a:t>Smart City</a:t>
            </a:r>
            <a:endParaRPr lang="zh-TW" altLang="en-US" dirty="0">
              <a:solidFill>
                <a:schemeClr val="tx1"/>
              </a:solidFill>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77" y="1637273"/>
            <a:ext cx="8528909" cy="3613393"/>
          </a:xfrm>
          <a:prstGeom prst="rect">
            <a:avLst/>
          </a:prstGeom>
        </p:spPr>
      </p:pic>
      <p:sp>
        <p:nvSpPr>
          <p:cNvPr id="5" name="文字方塊 4"/>
          <p:cNvSpPr txBox="1"/>
          <p:nvPr/>
        </p:nvSpPr>
        <p:spPr>
          <a:xfrm>
            <a:off x="4654821" y="5459973"/>
            <a:ext cx="3616055" cy="369332"/>
          </a:xfrm>
          <a:prstGeom prst="rect">
            <a:avLst/>
          </a:prstGeom>
          <a:noFill/>
        </p:spPr>
        <p:txBody>
          <a:bodyPr wrap="none" rtlCol="0">
            <a:spAutoFit/>
          </a:bodyPr>
          <a:lstStyle/>
          <a:p>
            <a:r>
              <a:rPr lang="en-US" altLang="zh-TW" dirty="0" smtClean="0"/>
              <a:t>Source: www.schneider-electric.com</a:t>
            </a:r>
            <a:endParaRPr lang="zh-TW" altLang="en-US" dirty="0"/>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t>30</a:t>
            </a:fld>
            <a:endParaRPr lang="zh-TW" altLang="en-US"/>
          </a:p>
        </p:txBody>
      </p:sp>
    </p:spTree>
    <p:extLst>
      <p:ext uri="{BB962C8B-B14F-4D97-AF65-F5344CB8AC3E}">
        <p14:creationId xmlns:p14="http://schemas.microsoft.com/office/powerpoint/2010/main" val="371569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70" y="894245"/>
            <a:ext cx="8126653" cy="5781215"/>
          </a:xfrm>
          <a:prstGeom prst="rect">
            <a:avLst/>
          </a:prstGeom>
        </p:spPr>
      </p:pic>
      <p:sp>
        <p:nvSpPr>
          <p:cNvPr id="2" name="標題 1"/>
          <p:cNvSpPr>
            <a:spLocks noGrp="1"/>
          </p:cNvSpPr>
          <p:nvPr>
            <p:ph type="title"/>
          </p:nvPr>
        </p:nvSpPr>
        <p:spPr/>
        <p:txBody>
          <a:bodyPr>
            <a:normAutofit fontScale="90000"/>
          </a:bodyPr>
          <a:lstStyle/>
          <a:p>
            <a:r>
              <a:rPr lang="en-US" altLang="zh-TW" dirty="0" smtClean="0">
                <a:latin typeface="Calibri" panose="020F0502020204030204" pitchFamily="34" charset="0"/>
              </a:rPr>
              <a:t>Smart World</a:t>
            </a:r>
            <a:endParaRPr lang="zh-TW" altLang="en-US" dirty="0">
              <a:latin typeface="Calibri" panose="020F0502020204030204" pitchFamily="34" charset="0"/>
            </a:endParaRPr>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31</a:t>
            </a:fld>
            <a:endParaRPr lang="en-US" altLang="zh-TW"/>
          </a:p>
        </p:txBody>
      </p:sp>
      <p:sp>
        <p:nvSpPr>
          <p:cNvPr id="7" name="文字方塊 14"/>
          <p:cNvSpPr txBox="1">
            <a:spLocks noChangeArrowheads="1"/>
          </p:cNvSpPr>
          <p:nvPr/>
        </p:nvSpPr>
        <p:spPr bwMode="auto">
          <a:xfrm>
            <a:off x="6156176" y="6525344"/>
            <a:ext cx="1874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pitchFamily="34" charset="0"/>
                <a:ea typeface="標楷體" pitchFamily="65" charset="-120"/>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pitchFamily="34" charset="0"/>
                <a:ea typeface="標楷體" pitchFamily="65" charset="-120"/>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pitchFamily="34" charset="0"/>
                <a:ea typeface="標楷體" pitchFamily="65" charset="-120"/>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pitchFamily="34" charset="0"/>
                <a:ea typeface="標楷體" pitchFamily="65" charset="-120"/>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pitchFamily="34"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pitchFamily="34" charset="0"/>
                <a:ea typeface="標楷體" pitchFamily="65" charset="-120"/>
              </a:defRPr>
            </a:lvl9pPr>
          </a:lstStyle>
          <a:p>
            <a:pPr eaLnBrk="1" hangingPunct="1">
              <a:spcBef>
                <a:spcPct val="0"/>
              </a:spcBef>
              <a:buClrTx/>
              <a:buSzTx/>
              <a:buFontTx/>
              <a:buNone/>
            </a:pPr>
            <a:r>
              <a:rPr lang="zh-TW" altLang="en-US" sz="1600" dirty="0">
                <a:latin typeface="Times New Roman" pitchFamily="18" charset="0"/>
              </a:rPr>
              <a:t>來源</a:t>
            </a:r>
            <a:r>
              <a:rPr lang="en-US" altLang="zh-TW" sz="1600" dirty="0" smtClean="0">
                <a:latin typeface="Times New Roman" pitchFamily="18" charset="0"/>
              </a:rPr>
              <a:t>:</a:t>
            </a:r>
            <a:r>
              <a:rPr lang="en-US" altLang="zh-TW" sz="1600" dirty="0" err="1" smtClean="0">
                <a:latin typeface="Times New Roman" pitchFamily="18" charset="0"/>
              </a:rPr>
              <a:t>Libelium</a:t>
            </a:r>
            <a:r>
              <a:rPr lang="zh-TW" altLang="en-US" sz="1600" dirty="0" smtClean="0">
                <a:latin typeface="Times New Roman" pitchFamily="18" charset="0"/>
              </a:rPr>
              <a:t>公司</a:t>
            </a:r>
            <a:endParaRPr lang="zh-TW" altLang="en-US" sz="1600" dirty="0">
              <a:latin typeface="Times New Roman" pitchFamily="18" charset="0"/>
            </a:endParaRPr>
          </a:p>
        </p:txBody>
      </p:sp>
      <p:sp>
        <p:nvSpPr>
          <p:cNvPr id="8" name="投影片編號版面配置區 9"/>
          <p:cNvSpPr txBox="1">
            <a:spLocks/>
          </p:cNvSpPr>
          <p:nvPr/>
        </p:nvSpPr>
        <p:spPr bwMode="auto">
          <a:xfrm>
            <a:off x="7596336" y="6309320"/>
            <a:ext cx="2286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3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63637F6E-7969-44DE-AC99-CFCC8753E74C}" type="slidenum">
              <a:rPr lang="en-US" altLang="zh-TW" sz="1400" smtClean="0"/>
              <a:pPr/>
              <a:t>31</a:t>
            </a:fld>
            <a:endParaRPr lang="en-US" altLang="zh-TW" sz="1400" dirty="0"/>
          </a:p>
        </p:txBody>
      </p:sp>
    </p:spTree>
    <p:extLst>
      <p:ext uri="{BB962C8B-B14F-4D97-AF65-F5344CB8AC3E}">
        <p14:creationId xmlns:p14="http://schemas.microsoft.com/office/powerpoint/2010/main" val="1527350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421112" y="2379383"/>
            <a:ext cx="184666" cy="369332"/>
          </a:xfrm>
          <a:prstGeom prst="rect">
            <a:avLst/>
          </a:prstGeom>
          <a:noFill/>
        </p:spPr>
        <p:txBody>
          <a:bodyPr wrap="none" rtlCol="0">
            <a:spAutoFit/>
          </a:bodyPr>
          <a:lstStyle/>
          <a:p>
            <a:endParaRPr kumimoji="1" lang="zh-TW" altLang="en-US" dirty="0"/>
          </a:p>
        </p:txBody>
      </p:sp>
      <p:sp>
        <p:nvSpPr>
          <p:cNvPr id="6" name="矩形 5"/>
          <p:cNvSpPr/>
          <p:nvPr/>
        </p:nvSpPr>
        <p:spPr>
          <a:xfrm>
            <a:off x="762000" y="379850"/>
            <a:ext cx="3674019" cy="769441"/>
          </a:xfrm>
          <a:prstGeom prst="rect">
            <a:avLst/>
          </a:prstGeom>
        </p:spPr>
        <p:txBody>
          <a:bodyPr wrap="none">
            <a:spAutoFit/>
          </a:bodyPr>
          <a:lstStyle/>
          <a:p>
            <a:pPr>
              <a:spcBef>
                <a:spcPct val="0"/>
              </a:spcBef>
            </a:pPr>
            <a:r>
              <a:rPr lang="en-US" altLang="zh-TW" sz="4400" dirty="0">
                <a:latin typeface="+mj-lt"/>
                <a:ea typeface="+mj-ea"/>
                <a:cs typeface="+mj-cs"/>
              </a:rPr>
              <a:t>Industry 4.0 (1)</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112" y="1371600"/>
            <a:ext cx="6966722" cy="5021759"/>
          </a:xfrm>
          <a:prstGeom prst="rect">
            <a:avLst/>
          </a:prstGeom>
        </p:spPr>
      </p:pic>
    </p:spTree>
    <p:extLst>
      <p:ext uri="{BB962C8B-B14F-4D97-AF65-F5344CB8AC3E}">
        <p14:creationId xmlns:p14="http://schemas.microsoft.com/office/powerpoint/2010/main" val="1297702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421112" y="2379383"/>
            <a:ext cx="184666" cy="369332"/>
          </a:xfrm>
          <a:prstGeom prst="rect">
            <a:avLst/>
          </a:prstGeom>
          <a:noFill/>
        </p:spPr>
        <p:txBody>
          <a:bodyPr wrap="none" rtlCol="0">
            <a:spAutoFit/>
          </a:bodyPr>
          <a:lstStyle/>
          <a:p>
            <a:endParaRPr kumimoji="1" lang="zh-TW" altLang="en-US" dirty="0"/>
          </a:p>
        </p:txBody>
      </p:sp>
      <p:sp>
        <p:nvSpPr>
          <p:cNvPr id="6" name="矩形 5"/>
          <p:cNvSpPr/>
          <p:nvPr/>
        </p:nvSpPr>
        <p:spPr>
          <a:xfrm>
            <a:off x="685800" y="381000"/>
            <a:ext cx="3674019" cy="769441"/>
          </a:xfrm>
          <a:prstGeom prst="rect">
            <a:avLst/>
          </a:prstGeom>
        </p:spPr>
        <p:txBody>
          <a:bodyPr wrap="none">
            <a:spAutoFit/>
          </a:bodyPr>
          <a:lstStyle/>
          <a:p>
            <a:pPr>
              <a:spcBef>
                <a:spcPct val="0"/>
              </a:spcBef>
            </a:pPr>
            <a:r>
              <a:rPr lang="en-US" altLang="zh-TW" sz="4400" dirty="0">
                <a:latin typeface="+mj-lt"/>
                <a:ea typeface="+mj-ea"/>
                <a:cs typeface="+mj-cs"/>
              </a:rPr>
              <a:t>Industry 4.0 (</a:t>
            </a:r>
            <a:r>
              <a:rPr lang="en-US" altLang="zh-TW" sz="4400" dirty="0" smtClean="0">
                <a:latin typeface="+mj-lt"/>
                <a:ea typeface="+mj-ea"/>
                <a:cs typeface="+mj-cs"/>
              </a:rPr>
              <a:t>2)</a:t>
            </a:r>
            <a:endParaRPr lang="en-US" altLang="zh-TW" sz="4400" dirty="0">
              <a:latin typeface="+mj-lt"/>
              <a:ea typeface="+mj-ea"/>
              <a:cs typeface="+mj-cs"/>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96" y="1752600"/>
            <a:ext cx="8367118" cy="4183559"/>
          </a:xfrm>
          <a:prstGeom prst="rect">
            <a:avLst/>
          </a:prstGeom>
        </p:spPr>
      </p:pic>
      <p:sp>
        <p:nvSpPr>
          <p:cNvPr id="3" name="矩形 2"/>
          <p:cNvSpPr/>
          <p:nvPr/>
        </p:nvSpPr>
        <p:spPr>
          <a:xfrm>
            <a:off x="2133600" y="5638800"/>
            <a:ext cx="4953000" cy="29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67245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7200" y="274638"/>
            <a:ext cx="8229600" cy="1066800"/>
          </a:xfrm>
        </p:spPr>
        <p:txBody>
          <a:bodyPr/>
          <a:lstStyle/>
          <a:p>
            <a:pPr eaLnBrk="1" hangingPunct="1"/>
            <a:r>
              <a:rPr lang="en-US" altLang="zh-TW" dirty="0" smtClean="0"/>
              <a:t>Smart Grid</a:t>
            </a:r>
            <a:endParaRPr lang="zh-TW" altLang="en-US" dirty="0" smtClean="0"/>
          </a:p>
        </p:txBody>
      </p:sp>
      <p:sp>
        <p:nvSpPr>
          <p:cNvPr id="19459" name="內容版面配置區 10"/>
          <p:cNvSpPr>
            <a:spLocks noGrp="1"/>
          </p:cNvSpPr>
          <p:nvPr>
            <p:ph idx="1"/>
          </p:nvPr>
        </p:nvSpPr>
        <p:spPr>
          <a:xfrm>
            <a:off x="457200" y="1412875"/>
            <a:ext cx="8229600" cy="4713288"/>
          </a:xfrm>
        </p:spPr>
        <p:txBody>
          <a:bodyPr/>
          <a:lstStyle/>
          <a:p>
            <a:pPr eaLnBrk="1" hangingPunct="1"/>
            <a:r>
              <a:rPr lang="en-US" altLang="zh-TW" sz="2400" smtClean="0"/>
              <a:t>A smart grid is an electrical grid that uses information and communications technology to gather and act on information, such as information about the behaviors of suppliers and consumers.</a:t>
            </a:r>
          </a:p>
          <a:p>
            <a:pPr eaLnBrk="1" hangingPunct="1"/>
            <a:endParaRPr lang="en-US" altLang="zh-TW" sz="2400" smtClean="0"/>
          </a:p>
          <a:p>
            <a:pPr eaLnBrk="1" hangingPunct="1"/>
            <a:r>
              <a:rPr lang="en-US" altLang="zh-TW" sz="2400" smtClean="0"/>
              <a:t>Fundamental </a:t>
            </a:r>
            <a:br>
              <a:rPr lang="en-US" altLang="zh-TW" sz="2400" smtClean="0"/>
            </a:br>
            <a:r>
              <a:rPr lang="en-US" altLang="zh-TW" sz="2400" smtClean="0"/>
              <a:t>re-engineering </a:t>
            </a:r>
            <a:br>
              <a:rPr lang="en-US" altLang="zh-TW" sz="2400" smtClean="0"/>
            </a:br>
            <a:r>
              <a:rPr lang="en-US" altLang="zh-TW" sz="2400" smtClean="0"/>
              <a:t>of the </a:t>
            </a:r>
            <a:br>
              <a:rPr lang="en-US" altLang="zh-TW" sz="2400" smtClean="0"/>
            </a:br>
            <a:r>
              <a:rPr lang="en-US" altLang="zh-TW" sz="2400" smtClean="0"/>
              <a:t>electricity </a:t>
            </a:r>
            <a:br>
              <a:rPr lang="en-US" altLang="zh-TW" sz="2400" smtClean="0"/>
            </a:br>
            <a:r>
              <a:rPr lang="en-US" altLang="zh-TW" sz="2400" smtClean="0"/>
              <a:t>services </a:t>
            </a:r>
            <a:br>
              <a:rPr lang="en-US" altLang="zh-TW" sz="2400" smtClean="0"/>
            </a:br>
            <a:r>
              <a:rPr lang="en-US" altLang="zh-TW" sz="2400" smtClean="0"/>
              <a:t>industry</a:t>
            </a:r>
            <a:endParaRPr lang="zh-TW" altLang="en-US" sz="2400" smtClean="0"/>
          </a:p>
        </p:txBody>
      </p:sp>
      <p:pic>
        <p:nvPicPr>
          <p:cNvPr id="19461" name="內容版面配置區 4"/>
          <p:cNvPicPr>
            <a:picLocks noChangeAspect="1"/>
          </p:cNvPicPr>
          <p:nvPr/>
        </p:nvPicPr>
        <p:blipFill>
          <a:blip r:embed="rId3" cstate="print"/>
          <a:srcRect/>
          <a:stretch>
            <a:fillRect/>
          </a:stretch>
        </p:blipFill>
        <p:spPr bwMode="auto">
          <a:xfrm>
            <a:off x="2870200" y="2781300"/>
            <a:ext cx="6022975" cy="3152775"/>
          </a:xfrm>
          <a:prstGeom prst="rect">
            <a:avLst/>
          </a:prstGeom>
          <a:noFill/>
          <a:ln w="9525">
            <a:noFill/>
            <a:miter lim="800000"/>
            <a:headEnd/>
            <a:tailEnd/>
          </a:ln>
        </p:spPr>
      </p:pic>
      <p:sp>
        <p:nvSpPr>
          <p:cNvPr id="19462" name="文字方塊 3"/>
          <p:cNvSpPr txBox="1">
            <a:spLocks noChangeArrowheads="1"/>
          </p:cNvSpPr>
          <p:nvPr/>
        </p:nvSpPr>
        <p:spPr bwMode="auto">
          <a:xfrm>
            <a:off x="323850" y="5929313"/>
            <a:ext cx="8669338" cy="307975"/>
          </a:xfrm>
          <a:prstGeom prst="rect">
            <a:avLst/>
          </a:prstGeom>
          <a:noFill/>
          <a:ln w="9525">
            <a:noFill/>
            <a:miter lim="800000"/>
            <a:headEnd/>
            <a:tailEnd/>
          </a:ln>
        </p:spPr>
        <p:txBody>
          <a:bodyPr>
            <a:spAutoFit/>
          </a:bodyPr>
          <a:lstStyle/>
          <a:p>
            <a:r>
              <a:rPr lang="en-US" altLang="zh-TW" sz="1400">
                <a:latin typeface="Calibri" pitchFamily="34" charset="0"/>
              </a:rPr>
              <a:t>Reference: </a:t>
            </a:r>
            <a:r>
              <a:rPr lang="en-US" altLang="zh-TW" sz="1400">
                <a:latin typeface="Calibri" pitchFamily="34" charset="0"/>
                <a:hlinkClick r:id="rId4"/>
              </a:rPr>
              <a:t>http://www.geekwithlaptop.com/so-called-utility-%E2%80%9Csmart%E2%80%9D-meters-open-to-attack</a:t>
            </a:r>
            <a:endParaRPr lang="en-US" altLang="zh-TW" sz="1400">
              <a:latin typeface="Calibri" pitchFamily="34" charset="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34</a:t>
            </a:fld>
            <a:endParaRPr lang="zh-TW" altLang="en-US" dirty="0"/>
          </a:p>
        </p:txBody>
      </p:sp>
    </p:spTree>
    <p:extLst>
      <p:ext uri="{BB962C8B-B14F-4D97-AF65-F5344CB8AC3E}">
        <p14:creationId xmlns:p14="http://schemas.microsoft.com/office/powerpoint/2010/main" val="91262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859216"/>
            <a:ext cx="2411760" cy="1791593"/>
          </a:xfrm>
          <a:prstGeom prst="rect">
            <a:avLst/>
          </a:prstGeom>
        </p:spPr>
      </p:pic>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latin typeface="標楷體" pitchFamily="65" charset="-120"/>
                <a:ea typeface="標楷體" pitchFamily="65" charset="-120"/>
              </a:rPr>
              <a:t>智慧電網</a:t>
            </a:r>
            <a:endParaRPr lang="en-US" altLang="zh-TW" dirty="0">
              <a:latin typeface="標楷體" pitchFamily="65" charset="-120"/>
              <a:ea typeface="標楷體" pitchFamily="65" charset="-12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35</a:t>
            </a:fld>
            <a:endParaRPr lang="en-US" altLang="zh-TW" sz="1400" dirty="0"/>
          </a:p>
        </p:txBody>
      </p:sp>
      <p:pic>
        <p:nvPicPr>
          <p:cNvPr id="53" name="圖片 52" descr="CCU_02.gif"/>
          <p:cNvPicPr>
            <a:picLocks noChangeAspect="1"/>
          </p:cNvPicPr>
          <p:nvPr/>
        </p:nvPicPr>
        <p:blipFill>
          <a:blip r:embed="rId3" cstate="print"/>
          <a:stretch>
            <a:fillRect/>
          </a:stretch>
        </p:blipFill>
        <p:spPr>
          <a:xfrm>
            <a:off x="8028384" y="332656"/>
            <a:ext cx="971600" cy="887775"/>
          </a:xfrm>
          <a:prstGeom prst="rect">
            <a:avLst/>
          </a:prstGeom>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21" y="1220431"/>
            <a:ext cx="8640763"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C:\Users\Robert De Nio\Desktop\物聯網圖\showcase-sdge-smart-meters.jpg"/>
          <p:cNvPicPr>
            <a:picLocks noChangeAspect="1" noChangeArrowheads="1"/>
          </p:cNvPicPr>
          <p:nvPr/>
        </p:nvPicPr>
        <p:blipFill rotWithShape="1">
          <a:blip r:embed="rId5">
            <a:extLst>
              <a:ext uri="{28A0092B-C50C-407E-A947-70E740481C1C}">
                <a14:useLocalDpi xmlns:a14="http://schemas.microsoft.com/office/drawing/2010/main" val="0"/>
              </a:ext>
            </a:extLst>
          </a:blip>
          <a:srcRect l="4173" t="3354" r="3279" b="4098"/>
          <a:stretch/>
        </p:blipFill>
        <p:spPr bwMode="auto">
          <a:xfrm>
            <a:off x="755576" y="4769176"/>
            <a:ext cx="1971675" cy="19716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012160" y="3024109"/>
            <a:ext cx="1928733" cy="400110"/>
          </a:xfrm>
          <a:prstGeom prst="rect">
            <a:avLst/>
          </a:prstGeom>
        </p:spPr>
        <p:txBody>
          <a:bodyPr wrap="none">
            <a:spAutoFit/>
          </a:bodyPr>
          <a:lstStyle/>
          <a:p>
            <a:pPr lvl="1"/>
            <a:r>
              <a:rPr lang="zh-TW" altLang="en-US" sz="2000" dirty="0">
                <a:solidFill>
                  <a:srgbClr val="0000FF"/>
                </a:solidFill>
                <a:latin typeface="標楷體" panose="03000509000000000000" pitchFamily="65" charset="-120"/>
                <a:ea typeface="標楷體" panose="03000509000000000000" pitchFamily="65" charset="-120"/>
              </a:rPr>
              <a:t>監看用電量</a:t>
            </a:r>
          </a:p>
        </p:txBody>
      </p:sp>
      <p:sp>
        <p:nvSpPr>
          <p:cNvPr id="6" name="矩形 5"/>
          <p:cNvSpPr/>
          <p:nvPr/>
        </p:nvSpPr>
        <p:spPr>
          <a:xfrm>
            <a:off x="4860032" y="5205436"/>
            <a:ext cx="4237057" cy="400110"/>
          </a:xfrm>
          <a:prstGeom prst="rect">
            <a:avLst/>
          </a:prstGeom>
        </p:spPr>
        <p:txBody>
          <a:bodyPr wrap="none">
            <a:spAutoFit/>
          </a:bodyPr>
          <a:lstStyle/>
          <a:p>
            <a:pPr lvl="1"/>
            <a:r>
              <a:rPr lang="zh-TW" altLang="en-US" sz="2000" dirty="0">
                <a:solidFill>
                  <a:srgbClr val="0000FF"/>
                </a:solidFill>
                <a:latin typeface="標楷體" panose="03000509000000000000" pitchFamily="65" charset="-120"/>
                <a:ea typeface="標楷體" panose="03000509000000000000" pitchFamily="65" charset="-120"/>
              </a:rPr>
              <a:t>自動回報每項家電產品的用電量</a:t>
            </a:r>
            <a:endParaRPr lang="en-US" altLang="zh-TW" sz="2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180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609600" y="274638"/>
            <a:ext cx="8229600" cy="1066800"/>
          </a:xfrm>
        </p:spPr>
        <p:txBody>
          <a:bodyPr/>
          <a:lstStyle/>
          <a:p>
            <a:pPr eaLnBrk="1" hangingPunct="1"/>
            <a:r>
              <a:rPr lang="en-US" altLang="zh-TW" dirty="0" smtClean="0"/>
              <a:t>E-Health</a:t>
            </a:r>
            <a:endParaRPr lang="zh-TW" altLang="en-US" dirty="0" smtClean="0"/>
          </a:p>
        </p:txBody>
      </p:sp>
      <p:sp>
        <p:nvSpPr>
          <p:cNvPr id="7" name="內容版面配置區 6"/>
          <p:cNvSpPr>
            <a:spLocks noGrp="1"/>
          </p:cNvSpPr>
          <p:nvPr>
            <p:ph idx="1"/>
          </p:nvPr>
        </p:nvSpPr>
        <p:spPr>
          <a:xfrm>
            <a:off x="457200" y="1484313"/>
            <a:ext cx="8229600" cy="4641850"/>
          </a:xfrm>
        </p:spPr>
        <p:txBody>
          <a:bodyPr rtlCol="0">
            <a:normAutofit fontScale="85000" lnSpcReduction="20000"/>
          </a:bodyPr>
          <a:lstStyle/>
          <a:p>
            <a:pPr eaLnBrk="1" fontAlgn="auto" hangingPunct="1">
              <a:spcAft>
                <a:spcPts val="0"/>
              </a:spcAft>
              <a:buFont typeface="Arial" pitchFamily="34" charset="0"/>
              <a:buChar char="•"/>
              <a:defRPr/>
            </a:pPr>
            <a:r>
              <a:rPr lang="en-US" altLang="zh-TW" dirty="0" smtClean="0"/>
              <a:t>Remote </a:t>
            </a:r>
            <a:r>
              <a:rPr lang="en-US" altLang="zh-TW" dirty="0"/>
              <a:t>patient monitoring</a:t>
            </a:r>
          </a:p>
          <a:p>
            <a:pPr lvl="1" eaLnBrk="1" fontAlgn="auto" hangingPunct="1">
              <a:spcAft>
                <a:spcPts val="0"/>
              </a:spcAft>
              <a:buFont typeface="Arial" pitchFamily="34" charset="0"/>
              <a:buChar char="–"/>
              <a:defRPr/>
            </a:pPr>
            <a:r>
              <a:rPr lang="en-US" altLang="zh-TW" sz="2600" dirty="0"/>
              <a:t>Remotely obtain heart rate, </a:t>
            </a:r>
            <a:r>
              <a:rPr lang="en-US" altLang="zh-TW" sz="2600" dirty="0" smtClean="0"/>
              <a:t>blood glucose </a:t>
            </a:r>
            <a:r>
              <a:rPr lang="en-US" altLang="zh-TW" sz="2600" dirty="0"/>
              <a:t>levels, and </a:t>
            </a:r>
            <a:r>
              <a:rPr lang="en-US" altLang="zh-TW" sz="2600" dirty="0" smtClean="0"/>
              <a:t>other parameter </a:t>
            </a:r>
            <a:r>
              <a:rPr lang="en-US" altLang="zh-TW" sz="2600" dirty="0"/>
              <a:t>of body </a:t>
            </a:r>
            <a:r>
              <a:rPr lang="en-US" altLang="zh-TW" sz="2600" dirty="0" smtClean="0"/>
              <a:t>through </a:t>
            </a:r>
            <a:r>
              <a:rPr lang="en-US" altLang="zh-TW" sz="2600" dirty="0"/>
              <a:t>WAN</a:t>
            </a:r>
            <a:r>
              <a:rPr lang="en-US" altLang="zh-TW" sz="2600" dirty="0" smtClean="0"/>
              <a:t>.</a:t>
            </a:r>
          </a:p>
          <a:p>
            <a:pPr lvl="1"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r>
              <a:rPr lang="en-US" altLang="zh-TW" dirty="0" smtClean="0"/>
              <a:t>Homecare </a:t>
            </a:r>
            <a:r>
              <a:rPr lang="en-US" altLang="zh-TW" dirty="0"/>
              <a:t>living</a:t>
            </a:r>
          </a:p>
          <a:p>
            <a:pPr lvl="1" eaLnBrk="1" fontAlgn="auto" hangingPunct="1">
              <a:spcAft>
                <a:spcPts val="0"/>
              </a:spcAft>
              <a:buFont typeface="Arial" pitchFamily="34" charset="0"/>
              <a:buChar char="–"/>
              <a:defRPr/>
            </a:pPr>
            <a:r>
              <a:rPr lang="en-US" altLang="zh-TW" sz="2600" dirty="0"/>
              <a:t>Actively provide </a:t>
            </a:r>
            <a:r>
              <a:rPr lang="en-US" altLang="zh-TW" sz="2600" dirty="0" smtClean="0"/>
              <a:t/>
            </a:r>
            <a:br>
              <a:rPr lang="en-US" altLang="zh-TW" sz="2600" dirty="0" smtClean="0"/>
            </a:br>
            <a:r>
              <a:rPr lang="en-US" altLang="zh-TW" sz="2600" dirty="0" smtClean="0"/>
              <a:t>information of taking </a:t>
            </a:r>
            <a:br>
              <a:rPr lang="en-US" altLang="zh-TW" sz="2600" dirty="0" smtClean="0"/>
            </a:br>
            <a:r>
              <a:rPr lang="en-US" altLang="zh-TW" sz="2600" dirty="0" smtClean="0"/>
              <a:t>medication</a:t>
            </a:r>
            <a:r>
              <a:rPr lang="en-US" altLang="zh-TW" sz="2600" dirty="0"/>
              <a:t>, health </a:t>
            </a:r>
            <a:r>
              <a:rPr lang="en-US" altLang="zh-TW" sz="2600" dirty="0" smtClean="0"/>
              <a:t/>
            </a:r>
            <a:br>
              <a:rPr lang="en-US" altLang="zh-TW" sz="2600" dirty="0" smtClean="0"/>
            </a:br>
            <a:r>
              <a:rPr lang="en-US" altLang="zh-TW" sz="2600" dirty="0" smtClean="0"/>
              <a:t>knowledge.</a:t>
            </a:r>
          </a:p>
          <a:p>
            <a:pPr lvl="1"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r>
              <a:rPr lang="en-US" altLang="zh-TW" dirty="0" smtClean="0"/>
              <a:t>Asset </a:t>
            </a:r>
            <a:r>
              <a:rPr lang="en-US" altLang="zh-TW" dirty="0"/>
              <a:t>tracking</a:t>
            </a:r>
          </a:p>
          <a:p>
            <a:pPr lvl="1" eaLnBrk="1" fontAlgn="auto" hangingPunct="1">
              <a:spcAft>
                <a:spcPts val="0"/>
              </a:spcAft>
              <a:buFont typeface="Arial" pitchFamily="34" charset="0"/>
              <a:buChar char="–"/>
              <a:defRPr/>
            </a:pPr>
            <a:r>
              <a:rPr lang="en-US" altLang="zh-TW" sz="2600" dirty="0"/>
              <a:t>Track high-value asset </a:t>
            </a:r>
            <a:r>
              <a:rPr lang="en-US" altLang="zh-TW" sz="2600" dirty="0" smtClean="0"/>
              <a:t/>
            </a:r>
            <a:br>
              <a:rPr lang="en-US" altLang="zh-TW" sz="2600" dirty="0" smtClean="0"/>
            </a:br>
            <a:r>
              <a:rPr lang="en-US" altLang="zh-TW" sz="2600" dirty="0" smtClean="0"/>
              <a:t>such as intravenous </a:t>
            </a:r>
            <a:br>
              <a:rPr lang="en-US" altLang="zh-TW" sz="2600" dirty="0" smtClean="0"/>
            </a:br>
            <a:r>
              <a:rPr lang="en-US" altLang="zh-TW" sz="2600" dirty="0" smtClean="0"/>
              <a:t>pumps</a:t>
            </a:r>
            <a:r>
              <a:rPr lang="en-US" altLang="zh-TW" sz="2600" dirty="0"/>
              <a:t>, </a:t>
            </a:r>
            <a:r>
              <a:rPr lang="en-US" altLang="zh-TW" sz="2600" dirty="0" smtClean="0"/>
              <a:t>wheel chairs etc.</a:t>
            </a:r>
            <a:endParaRPr lang="en-US" altLang="zh-TW" sz="2600" dirty="0"/>
          </a:p>
        </p:txBody>
      </p:sp>
      <p:pic>
        <p:nvPicPr>
          <p:cNvPr id="18437" name="圖片 3"/>
          <p:cNvPicPr>
            <a:picLocks noChangeAspect="1"/>
          </p:cNvPicPr>
          <p:nvPr/>
        </p:nvPicPr>
        <p:blipFill>
          <a:blip r:embed="rId3" cstate="print"/>
          <a:srcRect/>
          <a:stretch>
            <a:fillRect/>
          </a:stretch>
        </p:blipFill>
        <p:spPr bwMode="auto">
          <a:xfrm>
            <a:off x="3962400" y="2465388"/>
            <a:ext cx="4808538" cy="3424237"/>
          </a:xfrm>
          <a:prstGeom prst="rect">
            <a:avLst/>
          </a:prstGeom>
          <a:noFill/>
          <a:ln w="9525">
            <a:noFill/>
            <a:miter lim="800000"/>
            <a:headEnd/>
            <a:tailEnd/>
          </a:ln>
        </p:spPr>
      </p:pic>
      <p:sp>
        <p:nvSpPr>
          <p:cNvPr id="18438" name="TextBox 5"/>
          <p:cNvSpPr txBox="1">
            <a:spLocks noChangeArrowheads="1"/>
          </p:cNvSpPr>
          <p:nvPr/>
        </p:nvSpPr>
        <p:spPr bwMode="auto">
          <a:xfrm>
            <a:off x="4610100" y="5905500"/>
            <a:ext cx="4537075" cy="307975"/>
          </a:xfrm>
          <a:prstGeom prst="rect">
            <a:avLst/>
          </a:prstGeom>
          <a:noFill/>
          <a:ln w="9525">
            <a:noFill/>
            <a:miter lim="800000"/>
            <a:headEnd/>
            <a:tailEnd/>
          </a:ln>
        </p:spPr>
        <p:txBody>
          <a:bodyPr wrap="none">
            <a:spAutoFit/>
          </a:bodyPr>
          <a:lstStyle/>
          <a:p>
            <a:r>
              <a:rPr lang="en-US" altLang="zh-TW" sz="1400">
                <a:latin typeface="Calibri" pitchFamily="34" charset="0"/>
              </a:rPr>
              <a:t>Reference: </a:t>
            </a:r>
            <a:r>
              <a:rPr lang="en-US" altLang="zh-TW" sz="1400">
                <a:hlinkClick r:id="rId4"/>
              </a:rPr>
              <a:t>http://axiomtek.com/solutions/healthcare.asp</a:t>
            </a:r>
            <a:endParaRPr lang="en-US" altLang="zh-TW" sz="1400">
              <a:latin typeface="Calibri" pitchFamily="34" charset="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36</a:t>
            </a:fld>
            <a:endParaRPr lang="zh-TW" altLang="en-US" dirty="0"/>
          </a:p>
        </p:txBody>
      </p:sp>
    </p:spTree>
    <p:extLst>
      <p:ext uri="{BB962C8B-B14F-4D97-AF65-F5344CB8AC3E}">
        <p14:creationId xmlns:p14="http://schemas.microsoft.com/office/powerpoint/2010/main" val="2279636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Smart Home</a:t>
            </a:r>
            <a:endParaRPr lang="en-US" dirty="0">
              <a:solidFill>
                <a:schemeClr val="tx1"/>
              </a:solidFill>
            </a:endParaRPr>
          </a:p>
        </p:txBody>
      </p:sp>
      <p:pic>
        <p:nvPicPr>
          <p:cNvPr id="5" name="Picture 3" descr="hous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628775"/>
            <a:ext cx="7913573"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990600" y="5943600"/>
            <a:ext cx="4267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zh-TW" sz="1400" dirty="0" smtClean="0">
                <a:latin typeface="Arial" pitchFamily="34" charset="0"/>
                <a:ea typeface="文鼎中黑" pitchFamily="49" charset="-120"/>
                <a:cs typeface="+mn-cs"/>
              </a:rPr>
              <a:t>Source: Home Automation http</a:t>
            </a:r>
            <a:r>
              <a:rPr lang="en-US" altLang="zh-TW" sz="1400" dirty="0">
                <a:latin typeface="Arial" pitchFamily="34" charset="0"/>
                <a:ea typeface="文鼎中黑" pitchFamily="49" charset="-120"/>
                <a:cs typeface="+mn-cs"/>
              </a:rPr>
              <a:t>://www.caba.org/</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345" y="2667000"/>
            <a:ext cx="54489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4021" y="4910847"/>
            <a:ext cx="465581" cy="457200"/>
          </a:xfrm>
          <a:prstGeom prst="rect">
            <a:avLst/>
          </a:prstGeom>
        </p:spPr>
      </p:pic>
      <p:sp>
        <p:nvSpPr>
          <p:cNvPr id="3" name="投影片編號版面配置區 2"/>
          <p:cNvSpPr>
            <a:spLocks noGrp="1"/>
          </p:cNvSpPr>
          <p:nvPr>
            <p:ph type="sldNum" sz="quarter" idx="4"/>
          </p:nvPr>
        </p:nvSpPr>
        <p:spPr/>
        <p:txBody>
          <a:bodyPr/>
          <a:lstStyle/>
          <a:p>
            <a:fld id="{BC71E80C-9635-473D-9F26-B779060F2DD3}" type="slidenum">
              <a:rPr lang="zh-TW" altLang="en-US" smtClean="0"/>
              <a:t>37</a:t>
            </a:fld>
            <a:endParaRPr lang="zh-TW" altLang="en-US"/>
          </a:p>
        </p:txBody>
      </p:sp>
    </p:spTree>
    <p:extLst>
      <p:ext uri="{BB962C8B-B14F-4D97-AF65-F5344CB8AC3E}">
        <p14:creationId xmlns:p14="http://schemas.microsoft.com/office/powerpoint/2010/main" val="31737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latin typeface="標楷體" pitchFamily="65" charset="-120"/>
                <a:ea typeface="標楷體" pitchFamily="65" charset="-120"/>
              </a:rPr>
              <a:t>智慧住家</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pPr>
            <a:r>
              <a:rPr lang="zh-TW" altLang="en-US" sz="3200" dirty="0">
                <a:solidFill>
                  <a:srgbClr val="002060"/>
                </a:solidFill>
              </a:rPr>
              <a:t>居家安全</a:t>
            </a:r>
            <a:endParaRPr lang="en-US" altLang="zh-TW" sz="3200" dirty="0" smtClean="0">
              <a:solidFill>
                <a:srgbClr val="002060"/>
              </a:solidFill>
            </a:endParaRPr>
          </a:p>
          <a:p>
            <a:pPr lvl="1">
              <a:lnSpc>
                <a:spcPct val="150000"/>
              </a:lnSpc>
            </a:pPr>
            <a:endParaRPr lang="en-US" altLang="zh-TW" sz="2800" dirty="0" smtClean="0">
              <a:solidFill>
                <a:srgbClr val="002060"/>
              </a:solidFill>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38</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34" y="1628800"/>
            <a:ext cx="82232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902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457200" y="274638"/>
            <a:ext cx="8229600" cy="1066800"/>
          </a:xfrm>
        </p:spPr>
        <p:txBody>
          <a:bodyPr/>
          <a:lstStyle/>
          <a:p>
            <a:pPr eaLnBrk="1" hangingPunct="1"/>
            <a:r>
              <a:rPr lang="en-US" altLang="zh-TW" dirty="0" smtClean="0"/>
              <a:t>Connected Vehicle</a:t>
            </a:r>
            <a:endParaRPr lang="zh-TW" altLang="en-US" dirty="0" smtClean="0"/>
          </a:p>
        </p:txBody>
      </p:sp>
      <p:sp>
        <p:nvSpPr>
          <p:cNvPr id="3" name="內容版面配置區 2"/>
          <p:cNvSpPr>
            <a:spLocks noGrp="1"/>
          </p:cNvSpPr>
          <p:nvPr>
            <p:ph idx="1"/>
          </p:nvPr>
        </p:nvSpPr>
        <p:spPr>
          <a:xfrm>
            <a:off x="467544" y="1340768"/>
            <a:ext cx="8229600" cy="4641850"/>
          </a:xfrm>
        </p:spPr>
        <p:txBody>
          <a:bodyPr rtlCol="0">
            <a:noAutofit/>
          </a:bodyPr>
          <a:lstStyle/>
          <a:p>
            <a:pPr eaLnBrk="1" fontAlgn="auto" hangingPunct="1">
              <a:spcAft>
                <a:spcPts val="0"/>
              </a:spcAft>
              <a:buFont typeface="Arial" pitchFamily="34" charset="0"/>
              <a:buChar char="•"/>
              <a:defRPr/>
            </a:pPr>
            <a:r>
              <a:rPr lang="en-US" altLang="zh-TW" sz="2400" dirty="0"/>
              <a:t>Fleet management</a:t>
            </a:r>
          </a:p>
          <a:p>
            <a:pPr lvl="1" eaLnBrk="1" fontAlgn="auto" hangingPunct="1">
              <a:spcAft>
                <a:spcPts val="0"/>
              </a:spcAft>
              <a:buFont typeface="Arial" pitchFamily="34" charset="0"/>
              <a:buChar char="–"/>
              <a:defRPr/>
            </a:pPr>
            <a:r>
              <a:rPr lang="en-US" altLang="zh-TW" sz="1800" dirty="0"/>
              <a:t>Obtain </a:t>
            </a:r>
            <a:r>
              <a:rPr lang="en-US" altLang="zh-TW" sz="1800" dirty="0" smtClean="0"/>
              <a:t>information </a:t>
            </a:r>
            <a:r>
              <a:rPr lang="en-US" altLang="zh-TW" sz="1800" dirty="0"/>
              <a:t>of a group </a:t>
            </a:r>
            <a:endParaRPr lang="en-US" altLang="zh-TW" sz="1800" dirty="0" smtClean="0"/>
          </a:p>
          <a:p>
            <a:pPr lvl="1" eaLnBrk="1" fontAlgn="auto" hangingPunct="1">
              <a:spcAft>
                <a:spcPts val="0"/>
              </a:spcAft>
              <a:buNone/>
              <a:defRPr/>
            </a:pPr>
            <a:r>
              <a:rPr lang="en-US" altLang="zh-TW" sz="1800" dirty="0" smtClean="0"/>
              <a:t>	of </a:t>
            </a:r>
            <a:r>
              <a:rPr lang="en-US" altLang="zh-TW" sz="1800" dirty="0"/>
              <a:t>vehicles such as vessels or </a:t>
            </a:r>
            <a:endParaRPr lang="en-US" altLang="zh-TW" sz="1800" dirty="0" smtClean="0"/>
          </a:p>
          <a:p>
            <a:pPr lvl="1" eaLnBrk="1" fontAlgn="auto" hangingPunct="1">
              <a:spcAft>
                <a:spcPts val="0"/>
              </a:spcAft>
              <a:buNone/>
              <a:defRPr/>
            </a:pPr>
            <a:r>
              <a:rPr lang="en-US" altLang="zh-TW" sz="1800" dirty="0" smtClean="0"/>
              <a:t>	cars</a:t>
            </a:r>
            <a:r>
              <a:rPr lang="en-US" altLang="zh-TW" sz="1800" dirty="0"/>
              <a:t>, and send dispatch notification </a:t>
            </a:r>
            <a:endParaRPr lang="en-US" altLang="zh-TW" sz="1800" dirty="0" smtClean="0"/>
          </a:p>
          <a:p>
            <a:pPr lvl="1" eaLnBrk="1" fontAlgn="auto" hangingPunct="1">
              <a:spcAft>
                <a:spcPts val="0"/>
              </a:spcAft>
              <a:buNone/>
              <a:defRPr/>
            </a:pPr>
            <a:r>
              <a:rPr lang="en-US" altLang="zh-TW" sz="1800" dirty="0" smtClean="0"/>
              <a:t>	to them</a:t>
            </a:r>
          </a:p>
          <a:p>
            <a:pPr>
              <a:defRPr/>
            </a:pPr>
            <a:r>
              <a:rPr lang="en-US" altLang="zh-TW" sz="2400" dirty="0" smtClean="0"/>
              <a:t>Collision Avoidance</a:t>
            </a:r>
          </a:p>
          <a:p>
            <a:pPr lvl="1">
              <a:defRPr/>
            </a:pPr>
            <a:r>
              <a:rPr lang="en-US" altLang="zh-TW" sz="1800" dirty="0" smtClean="0"/>
              <a:t>Between vehicle and vehicle</a:t>
            </a:r>
          </a:p>
          <a:p>
            <a:pPr lvl="1">
              <a:defRPr/>
            </a:pPr>
            <a:r>
              <a:rPr lang="en-US" altLang="zh-TW" sz="1800" dirty="0" smtClean="0"/>
              <a:t>Between vehicle and pedestrian</a:t>
            </a:r>
          </a:p>
          <a:p>
            <a:pPr lvl="1" eaLnBrk="1" fontAlgn="auto" hangingPunct="1">
              <a:spcAft>
                <a:spcPts val="0"/>
              </a:spcAft>
              <a:buNone/>
              <a:defRPr/>
            </a:pPr>
            <a:endParaRPr lang="en-US" altLang="zh-TW" sz="1800" dirty="0" smtClean="0"/>
          </a:p>
          <a:p>
            <a:pPr eaLnBrk="1" fontAlgn="auto" hangingPunct="1">
              <a:spcAft>
                <a:spcPts val="0"/>
              </a:spcAft>
              <a:buFont typeface="Arial" pitchFamily="34" charset="0"/>
              <a:buChar char="•"/>
              <a:defRPr/>
            </a:pPr>
            <a:r>
              <a:rPr lang="en-US" altLang="zh-TW" sz="2400" dirty="0" smtClean="0"/>
              <a:t>Vehicle </a:t>
            </a:r>
            <a:r>
              <a:rPr lang="en-US" altLang="zh-TW" sz="2400" dirty="0"/>
              <a:t>maintenance</a:t>
            </a:r>
          </a:p>
          <a:p>
            <a:pPr lvl="1" eaLnBrk="1" fontAlgn="auto" hangingPunct="1">
              <a:spcAft>
                <a:spcPts val="0"/>
              </a:spcAft>
              <a:buFont typeface="Arial" pitchFamily="34" charset="0"/>
              <a:buChar char="–"/>
              <a:defRPr/>
            </a:pPr>
            <a:r>
              <a:rPr lang="en-US" altLang="zh-TW" sz="1800" dirty="0"/>
              <a:t>Obtain operating parameters from vehicle to diagnosing mechanical issues.</a:t>
            </a:r>
          </a:p>
          <a:p>
            <a:pPr lvl="1" eaLnBrk="1" fontAlgn="auto" hangingPunct="1">
              <a:spcAft>
                <a:spcPts val="0"/>
              </a:spcAft>
              <a:buFont typeface="Arial" pitchFamily="34" charset="0"/>
              <a:buChar char="–"/>
              <a:defRPr/>
            </a:pPr>
            <a:r>
              <a:rPr lang="en-US" altLang="zh-TW" sz="1800" dirty="0" smtClean="0"/>
              <a:t>Bilaterally </a:t>
            </a:r>
            <a:r>
              <a:rPr lang="en-US" altLang="zh-TW" sz="1800" dirty="0"/>
              <a:t>communicate with car dealers: </a:t>
            </a:r>
            <a:r>
              <a:rPr lang="en-US" altLang="zh-TW" sz="1800" dirty="0" smtClean="0"/>
              <a:t>get software update and reminders</a:t>
            </a:r>
            <a:r>
              <a:rPr lang="en-US" altLang="zh-TW" sz="1800" dirty="0"/>
              <a:t>.</a:t>
            </a:r>
          </a:p>
          <a:p>
            <a:pPr lvl="1" eaLnBrk="1" fontAlgn="auto" hangingPunct="1">
              <a:spcAft>
                <a:spcPts val="0"/>
              </a:spcAft>
              <a:buFont typeface="Arial" pitchFamily="34" charset="0"/>
              <a:buChar char="–"/>
              <a:defRPr/>
            </a:pPr>
            <a:r>
              <a:rPr lang="en-US" altLang="zh-TW" sz="1800" dirty="0" smtClean="0"/>
              <a:t>Compute </a:t>
            </a:r>
            <a:r>
              <a:rPr lang="en-US" altLang="zh-TW" sz="1800" dirty="0"/>
              <a:t>insurance premium by </a:t>
            </a:r>
            <a:r>
              <a:rPr lang="en-US" altLang="zh-TW" sz="1800" dirty="0" smtClean="0"/>
              <a:t>the risks </a:t>
            </a:r>
            <a:r>
              <a:rPr lang="en-US" altLang="zh-TW" sz="1800" dirty="0"/>
              <a:t>of vehicles</a:t>
            </a:r>
          </a:p>
          <a:p>
            <a:pPr lvl="1" eaLnBrk="1" fontAlgn="auto" hangingPunct="1">
              <a:spcAft>
                <a:spcPts val="0"/>
              </a:spcAft>
              <a:buFont typeface="Arial" pitchFamily="34" charset="0"/>
              <a:buChar char="–"/>
              <a:defRPr/>
            </a:pPr>
            <a:r>
              <a:rPr lang="en-US" altLang="zh-TW" sz="1800" dirty="0"/>
              <a:t>Entertainment, theft prevention, emergency call, toll, and so on</a:t>
            </a:r>
            <a:r>
              <a:rPr lang="en-US" altLang="zh-TW" sz="1800" dirty="0" smtClean="0"/>
              <a:t>.</a:t>
            </a:r>
            <a:endParaRPr lang="en-US" altLang="zh-TW" sz="1800" dirty="0"/>
          </a:p>
        </p:txBody>
      </p:sp>
      <p:sp>
        <p:nvSpPr>
          <p:cNvPr id="5" name="Rectangle 4"/>
          <p:cNvSpPr/>
          <p:nvPr/>
        </p:nvSpPr>
        <p:spPr>
          <a:xfrm>
            <a:off x="5796136" y="3573016"/>
            <a:ext cx="2760692" cy="307777"/>
          </a:xfrm>
          <a:prstGeom prst="rect">
            <a:avLst/>
          </a:prstGeom>
        </p:spPr>
        <p:txBody>
          <a:bodyPr wrap="none">
            <a:spAutoFit/>
          </a:bodyPr>
          <a:lstStyle/>
          <a:p>
            <a:r>
              <a:rPr lang="en-US" sz="1400" dirty="0" smtClean="0"/>
              <a:t>Source: orci.research.umich.edu</a:t>
            </a:r>
            <a:endParaRPr lang="en-US" sz="1400" dirty="0"/>
          </a:p>
        </p:txBody>
      </p:sp>
      <p:pic>
        <p:nvPicPr>
          <p:cNvPr id="7" name="Picture 6" descr="Connected Vehicle Picture 2.jpg"/>
          <p:cNvPicPr>
            <a:picLocks noChangeAspect="1"/>
          </p:cNvPicPr>
          <p:nvPr/>
        </p:nvPicPr>
        <p:blipFill>
          <a:blip r:embed="rId3" cstate="print"/>
          <a:stretch>
            <a:fillRect/>
          </a:stretch>
        </p:blipFill>
        <p:spPr>
          <a:xfrm>
            <a:off x="5292080" y="1318151"/>
            <a:ext cx="3430513" cy="2253983"/>
          </a:xfrm>
          <a:prstGeom prst="rect">
            <a:avLst/>
          </a:prstGeom>
        </p:spPr>
      </p:pic>
      <p:sp>
        <p:nvSpPr>
          <p:cNvPr id="2" name="投影片編號版面配置區 1"/>
          <p:cNvSpPr>
            <a:spLocks noGrp="1"/>
          </p:cNvSpPr>
          <p:nvPr>
            <p:ph type="sldNum" sz="quarter" idx="4"/>
          </p:nvPr>
        </p:nvSpPr>
        <p:spPr/>
        <p:txBody>
          <a:bodyPr/>
          <a:lstStyle/>
          <a:p>
            <a:fld id="{BC71E80C-9635-473D-9F26-B779060F2DD3}" type="slidenum">
              <a:rPr lang="zh-TW" altLang="en-US" smtClean="0"/>
              <a:t>39</a:t>
            </a:fld>
            <a:endParaRPr lang="zh-TW" altLang="en-US" dirty="0"/>
          </a:p>
        </p:txBody>
      </p:sp>
    </p:spTree>
    <p:extLst>
      <p:ext uri="{BB962C8B-B14F-4D97-AF65-F5344CB8AC3E}">
        <p14:creationId xmlns:p14="http://schemas.microsoft.com/office/powerpoint/2010/main" val="1781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7232" y="1340768"/>
            <a:ext cx="8229600" cy="1143000"/>
          </a:xfrm>
        </p:spPr>
        <p:txBody>
          <a:bodyPr>
            <a:normAutofit/>
          </a:bodyPr>
          <a:lstStyle/>
          <a:p>
            <a:r>
              <a:rPr lang="en-US" altLang="zh-TW" dirty="0" smtClean="0"/>
              <a:t>What is </a:t>
            </a:r>
            <a:r>
              <a:rPr lang="en-US" altLang="zh-TW" dirty="0" err="1" smtClean="0"/>
              <a:t>IoT</a:t>
            </a:r>
            <a:r>
              <a:rPr lang="en-US" altLang="zh-TW" dirty="0" smtClean="0"/>
              <a:t>/M2M?</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a:t>
            </a:fld>
            <a:endParaRPr lang="zh-TW" altLang="en-US" dirty="0"/>
          </a:p>
        </p:txBody>
      </p:sp>
      <p:pic>
        <p:nvPicPr>
          <p:cNvPr id="1026" name="Picture 2" descr="「question」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36912"/>
            <a:ext cx="2675855" cy="267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67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智慧交通</a:t>
            </a:r>
            <a:endParaRPr lang="zh-TW" altLang="en-US" dirty="0"/>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40</a:t>
            </a:fld>
            <a:endParaRPr lang="en-US" altLang="zh-TW"/>
          </a:p>
        </p:txBody>
      </p:sp>
      <p:sp>
        <p:nvSpPr>
          <p:cNvPr id="6" name="矩形 5"/>
          <p:cNvSpPr/>
          <p:nvPr/>
        </p:nvSpPr>
        <p:spPr>
          <a:xfrm>
            <a:off x="794965" y="5517232"/>
            <a:ext cx="8025505" cy="707886"/>
          </a:xfrm>
          <a:prstGeom prst="rect">
            <a:avLst/>
          </a:prstGeom>
        </p:spPr>
        <p:txBody>
          <a:bodyPr wrap="square">
            <a:spAutoFit/>
          </a:bodyPr>
          <a:lstStyle/>
          <a:p>
            <a:r>
              <a:rPr lang="en-US" altLang="zh-TW" sz="2000" dirty="0" smtClean="0">
                <a:latin typeface="Calibri" panose="020F0502020204030204" pitchFamily="34" charset="0"/>
                <a:ea typeface="標楷體" panose="03000509000000000000" pitchFamily="65" charset="-120"/>
              </a:rPr>
              <a:t>ETSI Technical Committee Intelligent Transport Systems (TC ITS) </a:t>
            </a:r>
            <a:r>
              <a:rPr lang="zh-TW" altLang="en-US" sz="2000" dirty="0" smtClean="0">
                <a:latin typeface="Calibri" panose="020F0502020204030204" pitchFamily="34" charset="0"/>
                <a:ea typeface="標楷體" panose="03000509000000000000" pitchFamily="65" charset="-120"/>
              </a:rPr>
              <a:t>負責 </a:t>
            </a:r>
            <a:r>
              <a:rPr lang="en-US" altLang="zh-TW" sz="2000" dirty="0" smtClean="0">
                <a:latin typeface="Calibri" panose="020F0502020204030204" pitchFamily="34" charset="0"/>
                <a:ea typeface="標楷體" panose="03000509000000000000" pitchFamily="65" charset="-120"/>
              </a:rPr>
              <a:t>smart transportation system</a:t>
            </a:r>
            <a:r>
              <a:rPr lang="zh-TW" altLang="en-US" sz="2000" dirty="0" smtClean="0">
                <a:latin typeface="Calibri" panose="020F0502020204030204" pitchFamily="34" charset="0"/>
                <a:ea typeface="標楷體" panose="03000509000000000000" pitchFamily="65" charset="-120"/>
              </a:rPr>
              <a:t>的標準與規範制定。</a:t>
            </a:r>
            <a:endParaRPr lang="en-US" altLang="zh-TW" sz="2000" dirty="0">
              <a:effectLst/>
              <a:latin typeface="Calibri" panose="020F0502020204030204" pitchFamily="34" charset="0"/>
              <a:ea typeface="標楷體" panose="03000509000000000000" pitchFamily="65" charset="-120"/>
            </a:endParaRPr>
          </a:p>
        </p:txBody>
      </p:sp>
      <p:sp>
        <p:nvSpPr>
          <p:cNvPr id="7" name="投影片編號版面配置區 9"/>
          <p:cNvSpPr txBox="1">
            <a:spLocks/>
          </p:cNvSpPr>
          <p:nvPr/>
        </p:nvSpPr>
        <p:spPr bwMode="auto">
          <a:xfrm>
            <a:off x="7596336" y="6309320"/>
            <a:ext cx="2286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3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63637F6E-7969-44DE-AC99-CFCC8753E74C}" type="slidenum">
              <a:rPr lang="en-US" altLang="zh-TW" sz="1400" smtClean="0"/>
              <a:pPr/>
              <a:t>40</a:t>
            </a:fld>
            <a:endParaRPr lang="en-US" altLang="zh-TW" sz="1400" dirty="0"/>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980727"/>
            <a:ext cx="6007407" cy="4399425"/>
          </a:xfrm>
          <a:prstGeom prst="rect">
            <a:avLst/>
          </a:prstGeom>
        </p:spPr>
      </p:pic>
      <p:sp>
        <p:nvSpPr>
          <p:cNvPr id="3" name="矩形 2"/>
          <p:cNvSpPr/>
          <p:nvPr/>
        </p:nvSpPr>
        <p:spPr>
          <a:xfrm>
            <a:off x="170386" y="6231539"/>
            <a:ext cx="8568950" cy="523220"/>
          </a:xfrm>
          <a:prstGeom prst="rect">
            <a:avLst/>
          </a:prstGeom>
        </p:spPr>
        <p:txBody>
          <a:bodyPr wrap="square">
            <a:spAutoFit/>
          </a:bodyPr>
          <a:lstStyle/>
          <a:p>
            <a:r>
              <a:rPr lang="en-US" altLang="zh-TW" sz="1400" dirty="0">
                <a:solidFill>
                  <a:schemeClr val="tx2"/>
                </a:solidFill>
              </a:rPr>
              <a:t>http://sandacom.wordpress.com/2010/01/12/its-intelligent-transportation-systems-part-1-introduction/</a:t>
            </a:r>
            <a:endParaRPr lang="zh-TW" altLang="en-US" sz="1400" dirty="0">
              <a:solidFill>
                <a:schemeClr val="tx2"/>
              </a:solidFill>
            </a:endParaRPr>
          </a:p>
        </p:txBody>
      </p:sp>
      <p:sp>
        <p:nvSpPr>
          <p:cNvPr id="4" name="文字方塊 3"/>
          <p:cNvSpPr txBox="1"/>
          <p:nvPr/>
        </p:nvSpPr>
        <p:spPr>
          <a:xfrm>
            <a:off x="170386" y="2420888"/>
            <a:ext cx="1737318" cy="2246769"/>
          </a:xfrm>
          <a:prstGeom prst="rect">
            <a:avLst/>
          </a:prstGeom>
          <a:noFill/>
        </p:spPr>
        <p:txBody>
          <a:bodyPr wrap="square" rtlCol="0">
            <a:spAutoFit/>
          </a:bodyPr>
          <a:lstStyle/>
          <a:p>
            <a:r>
              <a:rPr lang="zh-TW" altLang="en-US" sz="2000" dirty="0" smtClean="0">
                <a:solidFill>
                  <a:srgbClr val="0000FF"/>
                </a:solidFill>
                <a:latin typeface="標楷體" panose="03000509000000000000" pitchFamily="65" charset="-120"/>
                <a:ea typeface="標楷體" panose="03000509000000000000" pitchFamily="65" charset="-120"/>
              </a:rPr>
              <a:t>燈號控制</a:t>
            </a:r>
            <a:endParaRPr lang="en-US" altLang="zh-TW" sz="2000" dirty="0" smtClean="0">
              <a:solidFill>
                <a:srgbClr val="0000FF"/>
              </a:solidFill>
              <a:latin typeface="標楷體" panose="03000509000000000000" pitchFamily="65" charset="-120"/>
              <a:ea typeface="標楷體" panose="03000509000000000000" pitchFamily="65" charset="-120"/>
            </a:endParaRPr>
          </a:p>
          <a:p>
            <a:r>
              <a:rPr lang="zh-TW" altLang="en-US" sz="2000" dirty="0" smtClean="0">
                <a:solidFill>
                  <a:srgbClr val="0000FF"/>
                </a:solidFill>
                <a:latin typeface="標楷體" panose="03000509000000000000" pitchFamily="65" charset="-120"/>
                <a:ea typeface="標楷體" panose="03000509000000000000" pitchFamily="65" charset="-120"/>
              </a:rPr>
              <a:t>自動駕駛</a:t>
            </a:r>
            <a:endParaRPr lang="en-US" altLang="zh-TW" sz="2000" dirty="0" smtClean="0">
              <a:solidFill>
                <a:srgbClr val="0000FF"/>
              </a:solidFill>
              <a:latin typeface="標楷體" panose="03000509000000000000" pitchFamily="65" charset="-120"/>
              <a:ea typeface="標楷體" panose="03000509000000000000" pitchFamily="65" charset="-120"/>
            </a:endParaRPr>
          </a:p>
          <a:p>
            <a:r>
              <a:rPr lang="zh-TW" altLang="en-US" sz="2000" dirty="0" smtClean="0">
                <a:solidFill>
                  <a:srgbClr val="0000FF"/>
                </a:solidFill>
                <a:latin typeface="標楷體" panose="03000509000000000000" pitchFamily="65" charset="-120"/>
                <a:ea typeface="標楷體" panose="03000509000000000000" pitchFamily="65" charset="-120"/>
              </a:rPr>
              <a:t>安全駕駛</a:t>
            </a:r>
            <a:endParaRPr lang="en-US" altLang="zh-TW" sz="2000" dirty="0" smtClean="0">
              <a:solidFill>
                <a:srgbClr val="0000FF"/>
              </a:solidFill>
              <a:latin typeface="標楷體" panose="03000509000000000000" pitchFamily="65" charset="-120"/>
              <a:ea typeface="標楷體" panose="03000509000000000000" pitchFamily="65" charset="-120"/>
            </a:endParaRPr>
          </a:p>
          <a:p>
            <a:r>
              <a:rPr lang="zh-TW" altLang="en-US" sz="2000" dirty="0" smtClean="0">
                <a:solidFill>
                  <a:srgbClr val="0000FF"/>
                </a:solidFill>
                <a:latin typeface="標楷體" panose="03000509000000000000" pitchFamily="65" charset="-120"/>
                <a:ea typeface="標楷體" panose="03000509000000000000" pitchFamily="65" charset="-120"/>
              </a:rPr>
              <a:t>智慧導</a:t>
            </a:r>
            <a:r>
              <a:rPr lang="zh-TW" altLang="en-US" sz="2000" dirty="0">
                <a:solidFill>
                  <a:srgbClr val="0000FF"/>
                </a:solidFill>
                <a:latin typeface="標楷體" panose="03000509000000000000" pitchFamily="65" charset="-120"/>
                <a:ea typeface="標楷體" panose="03000509000000000000" pitchFamily="65" charset="-120"/>
              </a:rPr>
              <a:t>航</a:t>
            </a:r>
            <a:endParaRPr lang="en-US" altLang="zh-TW" sz="2000" dirty="0" smtClean="0">
              <a:solidFill>
                <a:srgbClr val="0000FF"/>
              </a:solidFill>
              <a:latin typeface="標楷體" panose="03000509000000000000" pitchFamily="65" charset="-120"/>
              <a:ea typeface="標楷體" panose="03000509000000000000" pitchFamily="65" charset="-120"/>
            </a:endParaRPr>
          </a:p>
          <a:p>
            <a:r>
              <a:rPr lang="zh-TW" altLang="en-US" sz="2000" dirty="0" smtClean="0">
                <a:solidFill>
                  <a:srgbClr val="0000FF"/>
                </a:solidFill>
                <a:latin typeface="標楷體" panose="03000509000000000000" pitchFamily="65" charset="-120"/>
                <a:ea typeface="標楷體" panose="03000509000000000000" pitchFamily="65" charset="-120"/>
              </a:rPr>
              <a:t>即時路況</a:t>
            </a:r>
            <a:endParaRPr lang="en-US" altLang="zh-TW" sz="2000" dirty="0" smtClean="0">
              <a:solidFill>
                <a:srgbClr val="0000FF"/>
              </a:solidFill>
              <a:latin typeface="標楷體" panose="03000509000000000000" pitchFamily="65" charset="-120"/>
              <a:ea typeface="標楷體" panose="03000509000000000000" pitchFamily="65" charset="-120"/>
            </a:endParaRPr>
          </a:p>
          <a:p>
            <a:r>
              <a:rPr lang="zh-TW" altLang="en-US" sz="2000" dirty="0" smtClean="0">
                <a:solidFill>
                  <a:srgbClr val="0000FF"/>
                </a:solidFill>
                <a:latin typeface="標楷體" panose="03000509000000000000" pitchFamily="65" charset="-120"/>
                <a:ea typeface="標楷體" panose="03000509000000000000" pitchFamily="65" charset="-120"/>
              </a:rPr>
              <a:t>緊急應變</a:t>
            </a:r>
            <a:endParaRPr lang="en-US" altLang="zh-TW" sz="2000" dirty="0" smtClean="0">
              <a:solidFill>
                <a:srgbClr val="0000FF"/>
              </a:solidFill>
              <a:latin typeface="標楷體" panose="03000509000000000000" pitchFamily="65" charset="-120"/>
              <a:ea typeface="標楷體" panose="03000509000000000000" pitchFamily="65" charset="-120"/>
            </a:endParaRPr>
          </a:p>
          <a:p>
            <a:r>
              <a:rPr lang="zh-TW" altLang="en-US" sz="2000" dirty="0" smtClean="0">
                <a:solidFill>
                  <a:srgbClr val="0000FF"/>
                </a:solidFill>
                <a:latin typeface="標楷體" panose="03000509000000000000" pitchFamily="65" charset="-120"/>
                <a:ea typeface="標楷體" panose="03000509000000000000" pitchFamily="65" charset="-120"/>
              </a:rPr>
              <a:t>先進大眾運</a:t>
            </a:r>
            <a:r>
              <a:rPr lang="zh-TW" altLang="en-US" sz="2000" dirty="0">
                <a:solidFill>
                  <a:srgbClr val="0000FF"/>
                </a:solidFill>
                <a:latin typeface="標楷體" panose="03000509000000000000" pitchFamily="65" charset="-120"/>
                <a:ea typeface="標楷體" panose="03000509000000000000" pitchFamily="65" charset="-120"/>
              </a:rPr>
              <a:t>輸</a:t>
            </a:r>
            <a:endParaRPr lang="en-US" altLang="zh-TW" sz="2000" dirty="0" smtClean="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3055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latin typeface="標楷體" pitchFamily="65" charset="-120"/>
                <a:ea typeface="標楷體" pitchFamily="65" charset="-120"/>
              </a:rPr>
              <a:t>智慧交通</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pPr>
            <a:r>
              <a:rPr lang="zh-TW" altLang="en-US" sz="3200" dirty="0" smtClean="0">
                <a:solidFill>
                  <a:srgbClr val="002060"/>
                </a:solidFill>
              </a:rPr>
              <a:t>谷歌無人駕駛自動車</a:t>
            </a:r>
            <a:endParaRPr lang="en-US" altLang="zh-TW" sz="3200" dirty="0" smtClean="0">
              <a:solidFill>
                <a:srgbClr val="002060"/>
              </a:solidFill>
            </a:endParaRPr>
          </a:p>
          <a:p>
            <a:pPr lvl="1">
              <a:lnSpc>
                <a:spcPct val="150000"/>
              </a:lnSpc>
            </a:pPr>
            <a:endParaRPr lang="en-US" altLang="zh-TW" sz="2800" dirty="0" smtClean="0">
              <a:solidFill>
                <a:srgbClr val="002060"/>
              </a:solidFill>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41</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pic>
        <p:nvPicPr>
          <p:cNvPr id="6" name="圖片 5" descr="http://media.il.edmunds-media.com/toyota/prius/ns/toyota_prius_f34_ns_101210_717.jpg"/>
          <p:cNvPicPr/>
          <p:nvPr/>
        </p:nvPicPr>
        <p:blipFill>
          <a:blip r:embed="rId3"/>
          <a:srcRect/>
          <a:stretch>
            <a:fillRect/>
          </a:stretch>
        </p:blipFill>
        <p:spPr bwMode="auto">
          <a:xfrm>
            <a:off x="642910" y="2087076"/>
            <a:ext cx="3832434" cy="2556382"/>
          </a:xfrm>
          <a:prstGeom prst="rect">
            <a:avLst/>
          </a:prstGeom>
          <a:noFill/>
          <a:ln w="9525">
            <a:noFill/>
            <a:miter lim="800000"/>
            <a:headEnd/>
            <a:tailEnd/>
          </a:ln>
        </p:spPr>
      </p:pic>
      <p:pic>
        <p:nvPicPr>
          <p:cNvPr id="7" name="圖片 6" descr="http://gnarld.com/wp-content/uploads/2011/11/google-driverless-car.jpg"/>
          <p:cNvPicPr/>
          <p:nvPr/>
        </p:nvPicPr>
        <p:blipFill>
          <a:blip r:embed="rId4"/>
          <a:srcRect/>
          <a:stretch>
            <a:fillRect/>
          </a:stretch>
        </p:blipFill>
        <p:spPr bwMode="auto">
          <a:xfrm>
            <a:off x="4681332" y="1916832"/>
            <a:ext cx="3811270" cy="2896870"/>
          </a:xfrm>
          <a:prstGeom prst="rect">
            <a:avLst/>
          </a:prstGeom>
          <a:noFill/>
          <a:ln w="9525">
            <a:noFill/>
            <a:miter lim="800000"/>
            <a:headEnd/>
            <a:tailEnd/>
          </a:ln>
        </p:spPr>
      </p:pic>
      <p:sp>
        <p:nvSpPr>
          <p:cNvPr id="3" name="矩形 2"/>
          <p:cNvSpPr/>
          <p:nvPr/>
        </p:nvSpPr>
        <p:spPr>
          <a:xfrm>
            <a:off x="755576" y="6021288"/>
            <a:ext cx="6480720" cy="369332"/>
          </a:xfrm>
          <a:prstGeom prst="rect">
            <a:avLst/>
          </a:prstGeom>
        </p:spPr>
        <p:txBody>
          <a:bodyPr wrap="square">
            <a:spAutoFit/>
          </a:bodyPr>
          <a:lstStyle/>
          <a:p>
            <a:r>
              <a:rPr lang="en-US" altLang="zh-TW" dirty="0"/>
              <a:t>Advanced Automatic Crash Notification System(AACN)</a:t>
            </a:r>
            <a:endParaRPr lang="zh-TW" altLang="en-US" dirty="0"/>
          </a:p>
        </p:txBody>
      </p:sp>
    </p:spTree>
    <p:extLst>
      <p:ext uri="{BB962C8B-B14F-4D97-AF65-F5344CB8AC3E}">
        <p14:creationId xmlns:p14="http://schemas.microsoft.com/office/powerpoint/2010/main" val="352105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智慧交通</a:t>
            </a:r>
            <a:endParaRPr lang="zh-TW" altLang="en-US" dirty="0"/>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42</a:t>
            </a:fld>
            <a:endParaRPr lang="en-US" altLang="zh-TW"/>
          </a:p>
        </p:txBody>
      </p:sp>
      <p:sp>
        <p:nvSpPr>
          <p:cNvPr id="6" name="矩形 5"/>
          <p:cNvSpPr/>
          <p:nvPr/>
        </p:nvSpPr>
        <p:spPr>
          <a:xfrm>
            <a:off x="877766" y="1268760"/>
            <a:ext cx="7809034" cy="1015663"/>
          </a:xfrm>
          <a:prstGeom prst="rect">
            <a:avLst/>
          </a:prstGeom>
        </p:spPr>
        <p:txBody>
          <a:bodyPr wrap="square">
            <a:spAutoFit/>
          </a:bodyPr>
          <a:lstStyle/>
          <a:p>
            <a:r>
              <a:rPr lang="zh-TW" altLang="en-US" sz="2000" dirty="0" smtClean="0">
                <a:solidFill>
                  <a:srgbClr val="0000FF"/>
                </a:solidFill>
                <a:ea typeface="標楷體" panose="03000509000000000000" pitchFamily="65" charset="-120"/>
              </a:rPr>
              <a:t>美國已有 </a:t>
            </a:r>
            <a:r>
              <a:rPr lang="en-US" altLang="zh-TW" sz="2000" dirty="0">
                <a:solidFill>
                  <a:srgbClr val="0000FF"/>
                </a:solidFill>
                <a:ea typeface="標楷體" panose="03000509000000000000" pitchFamily="65" charset="-120"/>
              </a:rPr>
              <a:t>22 </a:t>
            </a:r>
            <a:r>
              <a:rPr lang="zh-TW" altLang="en-US" sz="2000" dirty="0">
                <a:solidFill>
                  <a:srgbClr val="0000FF"/>
                </a:solidFill>
                <a:ea typeface="標楷體" panose="03000509000000000000" pitchFamily="65" charset="-120"/>
              </a:rPr>
              <a:t>州通過自駕車相關法案</a:t>
            </a:r>
            <a:r>
              <a:rPr lang="en-US" altLang="zh-TW" sz="2000" dirty="0">
                <a:solidFill>
                  <a:srgbClr val="0000FF"/>
                </a:solidFill>
                <a:ea typeface="標楷體" panose="03000509000000000000" pitchFamily="65" charset="-120"/>
              </a:rPr>
              <a:t>(</a:t>
            </a:r>
            <a:r>
              <a:rPr lang="zh-TW" altLang="en-US" sz="2000" dirty="0">
                <a:solidFill>
                  <a:srgbClr val="0000FF"/>
                </a:solidFill>
                <a:ea typeface="標楷體" panose="03000509000000000000" pitchFamily="65" charset="-120"/>
              </a:rPr>
              <a:t>包含法規及行政命</a:t>
            </a:r>
            <a:r>
              <a:rPr lang="zh-TW" altLang="en-US" sz="2000" dirty="0" smtClean="0">
                <a:solidFill>
                  <a:srgbClr val="0000FF"/>
                </a:solidFill>
                <a:ea typeface="標楷體" panose="03000509000000000000" pitchFamily="65" charset="-120"/>
              </a:rPr>
              <a:t>令</a:t>
            </a:r>
            <a:r>
              <a:rPr lang="en-US" altLang="zh-TW" sz="2000" dirty="0" smtClean="0">
                <a:solidFill>
                  <a:srgbClr val="0000FF"/>
                </a:solidFill>
                <a:ea typeface="標楷體" panose="03000509000000000000" pitchFamily="65" charset="-120"/>
              </a:rPr>
              <a:t>)</a:t>
            </a:r>
            <a:r>
              <a:rPr lang="zh-TW" altLang="en-US" sz="2000" dirty="0">
                <a:solidFill>
                  <a:srgbClr val="0000FF"/>
                </a:solidFill>
                <a:ea typeface="標楷體" panose="03000509000000000000" pitchFamily="65" charset="-120"/>
              </a:rPr>
              <a:t>，囊括自駕車</a:t>
            </a:r>
            <a:r>
              <a:rPr lang="zh-TW" altLang="en-US" sz="2000" dirty="0" smtClean="0">
                <a:solidFill>
                  <a:srgbClr val="0000FF"/>
                </a:solidFill>
                <a:ea typeface="標楷體" panose="03000509000000000000" pitchFamily="65" charset="-120"/>
              </a:rPr>
              <a:t>定義</a:t>
            </a:r>
            <a:r>
              <a:rPr lang="zh-TW" altLang="en-US" sz="2000" dirty="0">
                <a:solidFill>
                  <a:srgbClr val="0000FF"/>
                </a:solidFill>
                <a:ea typeface="標楷體" panose="03000509000000000000" pitchFamily="65" charset="-120"/>
              </a:rPr>
              <a:t>、安全標準、聯網標準、執照審核及研究開發等內容，其中有 </a:t>
            </a:r>
            <a:r>
              <a:rPr lang="en-US" altLang="zh-TW" sz="2000" dirty="0">
                <a:solidFill>
                  <a:srgbClr val="0000FF"/>
                </a:solidFill>
                <a:ea typeface="標楷體" panose="03000509000000000000" pitchFamily="65" charset="-120"/>
              </a:rPr>
              <a:t>16 </a:t>
            </a:r>
            <a:r>
              <a:rPr lang="zh-TW" altLang="en-US" sz="2000" dirty="0">
                <a:solidFill>
                  <a:srgbClr val="0000FF"/>
                </a:solidFill>
                <a:ea typeface="標楷體" panose="03000509000000000000" pitchFamily="65" charset="-120"/>
              </a:rPr>
              <a:t>州制訂自</a:t>
            </a:r>
            <a:r>
              <a:rPr lang="zh-TW" altLang="en-US" sz="2000" dirty="0" smtClean="0">
                <a:solidFill>
                  <a:srgbClr val="0000FF"/>
                </a:solidFill>
                <a:ea typeface="標楷體" panose="03000509000000000000" pitchFamily="65" charset="-120"/>
              </a:rPr>
              <a:t>駕車</a:t>
            </a:r>
            <a:r>
              <a:rPr lang="zh-TW" altLang="en-US" sz="2000" dirty="0">
                <a:solidFill>
                  <a:srgbClr val="0000FF"/>
                </a:solidFill>
                <a:ea typeface="標楷體" panose="03000509000000000000" pitchFamily="65" charset="-120"/>
              </a:rPr>
              <a:t>測試相關規範</a:t>
            </a:r>
            <a:r>
              <a:rPr lang="en-US" altLang="zh-TW" sz="2000" dirty="0">
                <a:solidFill>
                  <a:srgbClr val="0000FF"/>
                </a:solidFill>
                <a:ea typeface="標楷體" panose="03000509000000000000" pitchFamily="65" charset="-120"/>
              </a:rPr>
              <a:t>(</a:t>
            </a:r>
            <a:r>
              <a:rPr lang="zh-TW" altLang="en-US" sz="2000" dirty="0">
                <a:solidFill>
                  <a:srgbClr val="0000FF"/>
                </a:solidFill>
                <a:ea typeface="標楷體" panose="03000509000000000000" pitchFamily="65" charset="-120"/>
              </a:rPr>
              <a:t>包含已通過法案及審議中的草案</a:t>
            </a:r>
            <a:r>
              <a:rPr lang="en-US" altLang="zh-TW" sz="2000" dirty="0">
                <a:solidFill>
                  <a:srgbClr val="0000FF"/>
                </a:solidFill>
                <a:ea typeface="標楷體" panose="03000509000000000000" pitchFamily="65" charset="-120"/>
              </a:rPr>
              <a:t>)</a:t>
            </a:r>
            <a:r>
              <a:rPr lang="zh-TW" altLang="en-US" sz="2000" dirty="0">
                <a:solidFill>
                  <a:srgbClr val="0000FF"/>
                </a:solidFill>
                <a:ea typeface="標楷體" panose="03000509000000000000" pitchFamily="65" charset="-120"/>
              </a:rPr>
              <a:t>。</a:t>
            </a:r>
            <a:endParaRPr lang="zh-TW" altLang="en-US" sz="2000" dirty="0">
              <a:solidFill>
                <a:srgbClr val="0000FF"/>
              </a:solidFill>
              <a:ea typeface="標楷體" panose="03000509000000000000" pitchFamily="65" charset="-120"/>
            </a:endParaRPr>
          </a:p>
        </p:txBody>
      </p:sp>
      <p:pic>
        <p:nvPicPr>
          <p:cNvPr id="7" name="圖片 6"/>
          <p:cNvPicPr>
            <a:picLocks noChangeAspect="1"/>
          </p:cNvPicPr>
          <p:nvPr/>
        </p:nvPicPr>
        <p:blipFill>
          <a:blip r:embed="rId2"/>
          <a:stretch>
            <a:fillRect/>
          </a:stretch>
        </p:blipFill>
        <p:spPr>
          <a:xfrm>
            <a:off x="1331640" y="2284423"/>
            <a:ext cx="6316089" cy="4192577"/>
          </a:xfrm>
          <a:prstGeom prst="rect">
            <a:avLst/>
          </a:prstGeom>
        </p:spPr>
      </p:pic>
    </p:spTree>
    <p:extLst>
      <p:ext uri="{BB962C8B-B14F-4D97-AF65-F5344CB8AC3E}">
        <p14:creationId xmlns:p14="http://schemas.microsoft.com/office/powerpoint/2010/main" val="1796947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智慧交通</a:t>
            </a:r>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43</a:t>
            </a:fld>
            <a:endParaRPr lang="en-US" altLang="zh-TW"/>
          </a:p>
        </p:txBody>
      </p:sp>
      <p:sp>
        <p:nvSpPr>
          <p:cNvPr id="6" name="投影片編號版面配置區 3"/>
          <p:cNvSpPr>
            <a:spLocks noGrp="1"/>
          </p:cNvSpPr>
          <p:nvPr/>
        </p:nvSpPr>
        <p:spPr>
          <a:xfrm>
            <a:off x="6403181" y="6294438"/>
            <a:ext cx="2133600" cy="365125"/>
          </a:xfrm>
          <a:prstGeom prst="rect">
            <a:avLst/>
          </a:prstGeom>
        </p:spPr>
        <p:txBody>
          <a:bodyPr vert="horz" lIns="91440" tIns="45720" rIns="91440" bIns="45720" rtlCol="0" anchor="ctr"/>
          <a:lstStyle>
            <a:defPPr>
              <a:defRPr lang="zh-TW"/>
            </a:defPPr>
            <a:lvl1pPr algn="r" rtl="0" fontAlgn="auto">
              <a:spcBef>
                <a:spcPts val="0"/>
              </a:spcBef>
              <a:spcAft>
                <a:spcPts val="0"/>
              </a:spcAft>
              <a:defRPr sz="2000" b="1" kern="1200">
                <a:solidFill>
                  <a:schemeClr val="tx2">
                    <a:lumMod val="50000"/>
                  </a:schemeClr>
                </a:solidFill>
                <a:effectLst>
                  <a:outerShdw blurRad="38100" dist="38100" dir="2700000" algn="tl">
                    <a:srgbClr val="000000">
                      <a:alpha val="43137"/>
                    </a:srgbClr>
                  </a:outerShdw>
                </a:effectLst>
                <a:latin typeface="+mn-lt"/>
                <a:ea typeface="+mn-ea"/>
                <a:cs typeface="+mn-cs"/>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a:defRPr/>
            </a:pPr>
            <a:fld id="{C9A2531E-FC18-446E-880A-012CFADFB7C8}" type="slidenum">
              <a:rPr lang="zh-TW" altLang="en-US" smtClean="0"/>
              <a:pPr>
                <a:defRPr/>
              </a:pPr>
              <a:t>43</a:t>
            </a:fld>
            <a:endParaRPr lang="zh-TW" altLang="en-US"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706" y="4303713"/>
            <a:ext cx="288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481" y="3001963"/>
            <a:ext cx="644525"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標題 1"/>
          <p:cNvSpPr txBox="1">
            <a:spLocks/>
          </p:cNvSpPr>
          <p:nvPr/>
        </p:nvSpPr>
        <p:spPr>
          <a:xfrm>
            <a:off x="421481" y="655638"/>
            <a:ext cx="8001000" cy="911225"/>
          </a:xfrm>
          <a:prstGeom prst="rect">
            <a:avLst/>
          </a:prstGeom>
        </p:spPr>
        <p:txBody>
          <a:bodyPr anchor="ctr">
            <a:norm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a:defRPr/>
            </a:pPr>
            <a:r>
              <a:rPr lang="zh-TW" altLang="en-US" sz="2400" dirty="0" smtClean="0">
                <a:latin typeface="標楷體" panose="03000509000000000000" pitchFamily="65" charset="-120"/>
                <a:ea typeface="標楷體" panose="03000509000000000000" pitchFamily="65" charset="-120"/>
              </a:rPr>
              <a:t>汽車感測與自動控制</a:t>
            </a:r>
            <a:endParaRPr lang="zh-TW" altLang="en-US" sz="2400" dirty="0">
              <a:latin typeface="標楷體" panose="03000509000000000000" pitchFamily="65" charset="-120"/>
              <a:ea typeface="標楷體" panose="03000509000000000000" pitchFamily="65" charset="-120"/>
            </a:endParaRPr>
          </a:p>
        </p:txBody>
      </p:sp>
      <p:grpSp>
        <p:nvGrpSpPr>
          <p:cNvPr id="12" name="群組 11"/>
          <p:cNvGrpSpPr>
            <a:grpSpLocks/>
          </p:cNvGrpSpPr>
          <p:nvPr/>
        </p:nvGrpSpPr>
        <p:grpSpPr bwMode="auto">
          <a:xfrm>
            <a:off x="169070" y="1422400"/>
            <a:ext cx="2524125" cy="1223962"/>
            <a:chOff x="-2244905" y="-1976247"/>
            <a:chExt cx="2524596" cy="1224136"/>
          </a:xfrm>
        </p:grpSpPr>
        <p:sp>
          <p:nvSpPr>
            <p:cNvPr id="56" name="圓角矩形 55"/>
            <p:cNvSpPr/>
            <p:nvPr/>
          </p:nvSpPr>
          <p:spPr>
            <a:xfrm rot="16200000">
              <a:off x="-1594675" y="-2626477"/>
              <a:ext cx="1224136" cy="2524596"/>
            </a:xfrm>
            <a:prstGeom prst="roundRect">
              <a:avLst/>
            </a:prstGeom>
            <a:gradFill flip="none" rotWithShape="1">
              <a:gsLst>
                <a:gs pos="0">
                  <a:srgbClr val="3399FF">
                    <a:shade val="30000"/>
                    <a:satMod val="115000"/>
                  </a:srgbClr>
                </a:gs>
                <a:gs pos="50000">
                  <a:srgbClr val="A7D5FF"/>
                </a:gs>
                <a:gs pos="100000">
                  <a:srgbClr val="00B0F0"/>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974" y="-1887914"/>
              <a:ext cx="1080120" cy="105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文字方塊 12"/>
            <p:cNvSpPr txBox="1">
              <a:spLocks noChangeArrowheads="1"/>
            </p:cNvSpPr>
            <p:nvPr/>
          </p:nvSpPr>
          <p:spPr bwMode="auto">
            <a:xfrm>
              <a:off x="-944446" y="-1688214"/>
              <a:ext cx="11802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a:ea typeface="標楷體" pitchFamily="65" charset="-120"/>
                </a:rPr>
                <a:t>tire pressure</a:t>
              </a:r>
              <a:endParaRPr lang="zh-TW" altLang="en-US">
                <a:ea typeface="標楷體" pitchFamily="65" charset="-120"/>
              </a:endParaRPr>
            </a:p>
          </p:txBody>
        </p:sp>
      </p:grpSp>
      <p:grpSp>
        <p:nvGrpSpPr>
          <p:cNvPr id="13" name="群組 12"/>
          <p:cNvGrpSpPr>
            <a:grpSpLocks/>
          </p:cNvGrpSpPr>
          <p:nvPr/>
        </p:nvGrpSpPr>
        <p:grpSpPr bwMode="auto">
          <a:xfrm>
            <a:off x="3167856" y="1422401"/>
            <a:ext cx="2549525" cy="1223962"/>
            <a:chOff x="-7669360" y="-1976246"/>
            <a:chExt cx="2550146" cy="1224136"/>
          </a:xfrm>
        </p:grpSpPr>
        <p:sp>
          <p:nvSpPr>
            <p:cNvPr id="53" name="圓角矩形 52"/>
            <p:cNvSpPr/>
            <p:nvPr/>
          </p:nvSpPr>
          <p:spPr>
            <a:xfrm rot="16200000">
              <a:off x="-7019058" y="-2626548"/>
              <a:ext cx="1224136" cy="2524740"/>
            </a:xfrm>
            <a:prstGeom prst="roundRect">
              <a:avLst/>
            </a:prstGeom>
            <a:gradFill flip="none" rotWithShape="1">
              <a:gsLst>
                <a:gs pos="0">
                  <a:srgbClr val="3399FF">
                    <a:shade val="30000"/>
                    <a:satMod val="115000"/>
                  </a:srgbClr>
                </a:gs>
                <a:gs pos="50000">
                  <a:srgbClr val="A7D5FF"/>
                </a:gs>
                <a:gs pos="100000">
                  <a:srgbClr val="00B0F0"/>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947" y="-1827584"/>
              <a:ext cx="1100138"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文字方塊 16"/>
            <p:cNvSpPr txBox="1">
              <a:spLocks noChangeArrowheads="1"/>
            </p:cNvSpPr>
            <p:nvPr/>
          </p:nvSpPr>
          <p:spPr bwMode="auto">
            <a:xfrm>
              <a:off x="-6378593" y="-1688214"/>
              <a:ext cx="12593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a:ea typeface="標楷體" pitchFamily="65" charset="-120"/>
                </a:rPr>
                <a:t>engine RPM</a:t>
              </a:r>
              <a:endParaRPr lang="zh-TW" altLang="en-US">
                <a:ea typeface="標楷體" pitchFamily="65" charset="-120"/>
              </a:endParaRPr>
            </a:p>
          </p:txBody>
        </p:sp>
      </p:grpSp>
      <p:grpSp>
        <p:nvGrpSpPr>
          <p:cNvPr id="14" name="群組 13"/>
          <p:cNvGrpSpPr>
            <a:grpSpLocks/>
          </p:cNvGrpSpPr>
          <p:nvPr/>
        </p:nvGrpSpPr>
        <p:grpSpPr bwMode="auto">
          <a:xfrm>
            <a:off x="6146007" y="1422400"/>
            <a:ext cx="2524125" cy="1223962"/>
            <a:chOff x="-4933440" y="-1976247"/>
            <a:chExt cx="2524596" cy="1224136"/>
          </a:xfrm>
        </p:grpSpPr>
        <p:sp>
          <p:nvSpPr>
            <p:cNvPr id="50" name="圓角矩形 49"/>
            <p:cNvSpPr/>
            <p:nvPr/>
          </p:nvSpPr>
          <p:spPr>
            <a:xfrm rot="16200000">
              <a:off x="-4283210" y="-2626477"/>
              <a:ext cx="1224136" cy="2524596"/>
            </a:xfrm>
            <a:prstGeom prst="roundRect">
              <a:avLst/>
            </a:prstGeom>
            <a:gradFill flip="none" rotWithShape="1">
              <a:gsLst>
                <a:gs pos="0">
                  <a:srgbClr val="3399FF">
                    <a:shade val="30000"/>
                    <a:satMod val="115000"/>
                  </a:srgbClr>
                </a:gs>
                <a:gs pos="50000">
                  <a:srgbClr val="A7D5FF"/>
                </a:gs>
                <a:gs pos="100000">
                  <a:srgbClr val="00B0F0"/>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sp>
          <p:nvSpPr>
            <p:cNvPr id="51" name="文字方塊 19"/>
            <p:cNvSpPr txBox="1">
              <a:spLocks noChangeArrowheads="1"/>
            </p:cNvSpPr>
            <p:nvPr/>
          </p:nvSpPr>
          <p:spPr bwMode="auto">
            <a:xfrm>
              <a:off x="-3666380" y="-1688214"/>
              <a:ext cx="1188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dirty="0">
                  <a:ea typeface="標楷體" pitchFamily="65" charset="-120"/>
                </a:rPr>
                <a:t>gas emission</a:t>
              </a:r>
              <a:endParaRPr lang="zh-TW" altLang="en-US" dirty="0">
                <a:ea typeface="標楷體" pitchFamily="65" charset="-120"/>
              </a:endParaRPr>
            </a:p>
          </p:txBody>
        </p:sp>
        <p:pic>
          <p:nvPicPr>
            <p:cNvPr id="5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691" y="-1849980"/>
              <a:ext cx="992498" cy="97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群組 14"/>
          <p:cNvGrpSpPr>
            <a:grpSpLocks/>
          </p:cNvGrpSpPr>
          <p:nvPr/>
        </p:nvGrpSpPr>
        <p:grpSpPr bwMode="auto">
          <a:xfrm>
            <a:off x="6150768" y="5311777"/>
            <a:ext cx="2514600" cy="1223962"/>
            <a:chOff x="-4717783" y="3391553"/>
            <a:chExt cx="2515751" cy="1224136"/>
          </a:xfrm>
        </p:grpSpPr>
        <p:sp>
          <p:nvSpPr>
            <p:cNvPr id="47" name="圓角矩形 46"/>
            <p:cNvSpPr/>
            <p:nvPr/>
          </p:nvSpPr>
          <p:spPr>
            <a:xfrm rot="16200000">
              <a:off x="-4071975" y="2745745"/>
              <a:ext cx="1224136" cy="2515751"/>
            </a:xfrm>
            <a:prstGeom prst="roundRect">
              <a:avLst/>
            </a:prstGeom>
            <a:gradFill flip="none" rotWithShape="1">
              <a:gsLst>
                <a:gs pos="0">
                  <a:srgbClr val="00B050"/>
                </a:gs>
                <a:gs pos="50000">
                  <a:srgbClr val="92D050"/>
                </a:gs>
                <a:gs pos="100000">
                  <a:srgbClr val="75F794"/>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48" name="Picture 2" descr="C:\Users\Yi-Ta_Chuang\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016" y="3554274"/>
              <a:ext cx="1080542" cy="89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字方塊 24"/>
            <p:cNvSpPr txBox="1">
              <a:spLocks noChangeArrowheads="1"/>
            </p:cNvSpPr>
            <p:nvPr/>
          </p:nvSpPr>
          <p:spPr bwMode="auto">
            <a:xfrm>
              <a:off x="-3378644" y="3818952"/>
              <a:ext cx="1111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dirty="0">
                  <a:ea typeface="標楷體" pitchFamily="65" charset="-120"/>
                </a:rPr>
                <a:t>weather</a:t>
              </a:r>
              <a:endParaRPr lang="zh-TW" altLang="en-US" dirty="0">
                <a:ea typeface="標楷體" pitchFamily="65" charset="-120"/>
              </a:endParaRPr>
            </a:p>
          </p:txBody>
        </p:sp>
      </p:grpSp>
      <p:grpSp>
        <p:nvGrpSpPr>
          <p:cNvPr id="16" name="群組 15"/>
          <p:cNvGrpSpPr>
            <a:grpSpLocks/>
          </p:cNvGrpSpPr>
          <p:nvPr/>
        </p:nvGrpSpPr>
        <p:grpSpPr bwMode="auto">
          <a:xfrm>
            <a:off x="151606" y="4014788"/>
            <a:ext cx="2568575" cy="1223963"/>
            <a:chOff x="467544" y="-1971599"/>
            <a:chExt cx="2569009" cy="1224136"/>
          </a:xfrm>
        </p:grpSpPr>
        <p:sp>
          <p:nvSpPr>
            <p:cNvPr id="44" name="圓角矩形 43"/>
            <p:cNvSpPr/>
            <p:nvPr/>
          </p:nvSpPr>
          <p:spPr>
            <a:xfrm rot="16200000">
              <a:off x="1117752" y="-2621807"/>
              <a:ext cx="1224136" cy="2524551"/>
            </a:xfrm>
            <a:prstGeom prst="roundRect">
              <a:avLst/>
            </a:prstGeom>
            <a:gradFill flip="none" rotWithShape="1">
              <a:gsLst>
                <a:gs pos="0">
                  <a:srgbClr val="FFC000"/>
                </a:gs>
                <a:gs pos="50000">
                  <a:schemeClr val="accent2">
                    <a:lumMod val="40000"/>
                    <a:lumOff val="60000"/>
                  </a:schemeClr>
                </a:gs>
                <a:gs pos="100000">
                  <a:schemeClr val="accent6">
                    <a:lumMod val="40000"/>
                    <a:lumOff val="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45" name="Picture 3" descr="C:\Users\Yi-Ta_Chuang\Desktop\images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732602"/>
              <a:ext cx="1155772" cy="76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字方塊 28"/>
            <p:cNvSpPr txBox="1">
              <a:spLocks noChangeArrowheads="1"/>
            </p:cNvSpPr>
            <p:nvPr/>
          </p:nvSpPr>
          <p:spPr bwMode="auto">
            <a:xfrm>
              <a:off x="1835696" y="-1683567"/>
              <a:ext cx="1200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a:ea typeface="標楷體" pitchFamily="65" charset="-120"/>
                </a:rPr>
                <a:t>driver behavior</a:t>
              </a:r>
              <a:endParaRPr lang="zh-TW" altLang="en-US">
                <a:ea typeface="標楷體" pitchFamily="65" charset="-120"/>
              </a:endParaRPr>
            </a:p>
          </p:txBody>
        </p:sp>
      </p:grpSp>
      <p:grpSp>
        <p:nvGrpSpPr>
          <p:cNvPr id="17" name="群組 16"/>
          <p:cNvGrpSpPr>
            <a:grpSpLocks/>
          </p:cNvGrpSpPr>
          <p:nvPr/>
        </p:nvGrpSpPr>
        <p:grpSpPr bwMode="auto">
          <a:xfrm>
            <a:off x="169069" y="2719389"/>
            <a:ext cx="2524125" cy="1223963"/>
            <a:chOff x="6084168" y="-1971597"/>
            <a:chExt cx="2524597" cy="1224136"/>
          </a:xfrm>
        </p:grpSpPr>
        <p:sp>
          <p:nvSpPr>
            <p:cNvPr id="41" name="圓角矩形 40"/>
            <p:cNvSpPr/>
            <p:nvPr/>
          </p:nvSpPr>
          <p:spPr>
            <a:xfrm rot="16200000">
              <a:off x="6734399" y="-2621828"/>
              <a:ext cx="1224136" cy="2524597"/>
            </a:xfrm>
            <a:prstGeom prst="roundRect">
              <a:avLst/>
            </a:prstGeom>
            <a:gradFill flip="none" rotWithShape="1">
              <a:gsLst>
                <a:gs pos="0">
                  <a:srgbClr val="FFC000"/>
                </a:gs>
                <a:gs pos="50000">
                  <a:schemeClr val="accent2">
                    <a:lumMod val="40000"/>
                    <a:lumOff val="60000"/>
                  </a:schemeClr>
                </a:gs>
                <a:gs pos="100000">
                  <a:schemeClr val="accent6">
                    <a:lumMod val="40000"/>
                    <a:lumOff val="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4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1827584"/>
              <a:ext cx="62191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文字方塊 32"/>
            <p:cNvSpPr txBox="1">
              <a:spLocks noChangeArrowheads="1"/>
            </p:cNvSpPr>
            <p:nvPr/>
          </p:nvSpPr>
          <p:spPr bwMode="auto">
            <a:xfrm>
              <a:off x="7187879" y="-1544197"/>
              <a:ext cx="1200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a:ea typeface="標楷體" pitchFamily="65" charset="-120"/>
                </a:rPr>
                <a:t>personal route</a:t>
              </a:r>
              <a:endParaRPr lang="zh-TW" altLang="en-US">
                <a:ea typeface="標楷體" pitchFamily="65" charset="-120"/>
              </a:endParaRPr>
            </a:p>
          </p:txBody>
        </p:sp>
      </p:grpSp>
      <p:grpSp>
        <p:nvGrpSpPr>
          <p:cNvPr id="18" name="群組 17"/>
          <p:cNvGrpSpPr>
            <a:grpSpLocks/>
          </p:cNvGrpSpPr>
          <p:nvPr/>
        </p:nvGrpSpPr>
        <p:grpSpPr bwMode="auto">
          <a:xfrm>
            <a:off x="178593" y="5311776"/>
            <a:ext cx="2514600" cy="1223962"/>
            <a:chOff x="3317397" y="-1971599"/>
            <a:chExt cx="2515751" cy="1224136"/>
          </a:xfrm>
        </p:grpSpPr>
        <p:sp>
          <p:nvSpPr>
            <p:cNvPr id="38" name="圓角矩形 37"/>
            <p:cNvSpPr/>
            <p:nvPr/>
          </p:nvSpPr>
          <p:spPr>
            <a:xfrm rot="16200000">
              <a:off x="3963205" y="-2617407"/>
              <a:ext cx="1224136" cy="2515751"/>
            </a:xfrm>
            <a:prstGeom prst="roundRect">
              <a:avLst/>
            </a:prstGeom>
            <a:gradFill flip="none" rotWithShape="1">
              <a:gsLst>
                <a:gs pos="0">
                  <a:srgbClr val="00B050"/>
                </a:gs>
                <a:gs pos="50000">
                  <a:srgbClr val="92D050"/>
                </a:gs>
                <a:gs pos="100000">
                  <a:srgbClr val="75F794"/>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3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1953" y="-1798601"/>
              <a:ext cx="1275997" cy="86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文字方塊 36"/>
            <p:cNvSpPr txBox="1">
              <a:spLocks noChangeArrowheads="1"/>
            </p:cNvSpPr>
            <p:nvPr/>
          </p:nvSpPr>
          <p:spPr bwMode="auto">
            <a:xfrm>
              <a:off x="4877134" y="-1548949"/>
              <a:ext cx="735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dirty="0">
                  <a:ea typeface="標楷體" pitchFamily="65" charset="-120"/>
                </a:rPr>
                <a:t>GPS</a:t>
              </a:r>
              <a:endParaRPr lang="zh-TW" altLang="en-US" dirty="0">
                <a:ea typeface="標楷體" pitchFamily="65" charset="-120"/>
              </a:endParaRPr>
            </a:p>
          </p:txBody>
        </p:sp>
      </p:grpSp>
      <p:grpSp>
        <p:nvGrpSpPr>
          <p:cNvPr id="19" name="群組 18"/>
          <p:cNvGrpSpPr>
            <a:grpSpLocks/>
          </p:cNvGrpSpPr>
          <p:nvPr/>
        </p:nvGrpSpPr>
        <p:grpSpPr bwMode="auto">
          <a:xfrm>
            <a:off x="3202780" y="5311777"/>
            <a:ext cx="2514600" cy="1223962"/>
            <a:chOff x="-4717783" y="1655180"/>
            <a:chExt cx="2515751" cy="1224136"/>
          </a:xfrm>
        </p:grpSpPr>
        <p:sp>
          <p:nvSpPr>
            <p:cNvPr id="35" name="圓角矩形 34"/>
            <p:cNvSpPr/>
            <p:nvPr/>
          </p:nvSpPr>
          <p:spPr>
            <a:xfrm rot="16200000">
              <a:off x="-4071975" y="1009372"/>
              <a:ext cx="1224136" cy="2515751"/>
            </a:xfrm>
            <a:prstGeom prst="roundRect">
              <a:avLst/>
            </a:prstGeom>
            <a:gradFill flip="none" rotWithShape="1">
              <a:gsLst>
                <a:gs pos="0">
                  <a:srgbClr val="00B050"/>
                </a:gs>
                <a:gs pos="50000">
                  <a:srgbClr val="92D050"/>
                </a:gs>
                <a:gs pos="100000">
                  <a:srgbClr val="75F794"/>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sp>
          <p:nvSpPr>
            <p:cNvPr id="36" name="文字方塊 39"/>
            <p:cNvSpPr txBox="1">
              <a:spLocks noChangeArrowheads="1"/>
            </p:cNvSpPr>
            <p:nvPr/>
          </p:nvSpPr>
          <p:spPr bwMode="auto">
            <a:xfrm>
              <a:off x="-3564904" y="2060848"/>
              <a:ext cx="1239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a:ea typeface="標楷體" pitchFamily="65" charset="-120"/>
                </a:rPr>
                <a:t>G-sensor</a:t>
              </a:r>
              <a:endParaRPr lang="zh-TW" altLang="en-US">
                <a:ea typeface="標楷體" pitchFamily="65" charset="-120"/>
              </a:endParaRPr>
            </a:p>
          </p:txBody>
        </p:sp>
        <p:pic>
          <p:nvPicPr>
            <p:cNvPr id="3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3016" y="1848995"/>
              <a:ext cx="1037881" cy="83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群組 19"/>
          <p:cNvGrpSpPr>
            <a:grpSpLocks/>
          </p:cNvGrpSpPr>
          <p:nvPr/>
        </p:nvGrpSpPr>
        <p:grpSpPr bwMode="auto">
          <a:xfrm>
            <a:off x="6150768" y="4014788"/>
            <a:ext cx="2524125" cy="1223963"/>
            <a:chOff x="-2244909" y="-612068"/>
            <a:chExt cx="2524597" cy="1224136"/>
          </a:xfrm>
        </p:grpSpPr>
        <p:sp>
          <p:nvSpPr>
            <p:cNvPr id="32" name="圓角矩形 31"/>
            <p:cNvSpPr/>
            <p:nvPr/>
          </p:nvSpPr>
          <p:spPr>
            <a:xfrm rot="16200000">
              <a:off x="-1594678" y="-1262299"/>
              <a:ext cx="1224136" cy="2524597"/>
            </a:xfrm>
            <a:prstGeom prst="roundRect">
              <a:avLst/>
            </a:prstGeom>
            <a:gradFill flip="none" rotWithShape="1">
              <a:gsLst>
                <a:gs pos="0">
                  <a:srgbClr val="7030A0"/>
                </a:gs>
                <a:gs pos="50000">
                  <a:srgbClr val="B061FF"/>
                </a:gs>
                <a:gs pos="100000">
                  <a:srgbClr val="D6C1F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33" name="Picture 4" descr="C:\Users\Yi-Ta_Chuang\Desktop\images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5096" y="-531440"/>
              <a:ext cx="1328504" cy="106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字方塊 44"/>
            <p:cNvSpPr txBox="1">
              <a:spLocks noChangeArrowheads="1"/>
            </p:cNvSpPr>
            <p:nvPr/>
          </p:nvSpPr>
          <p:spPr bwMode="auto">
            <a:xfrm>
              <a:off x="-655028" y="-323167"/>
              <a:ext cx="8583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dirty="0">
                  <a:ea typeface="標楷體" pitchFamily="65" charset="-120"/>
                </a:rPr>
                <a:t>traffic jam</a:t>
              </a:r>
              <a:endParaRPr lang="zh-TW" altLang="en-US" dirty="0">
                <a:ea typeface="標楷體" pitchFamily="65" charset="-120"/>
              </a:endParaRPr>
            </a:p>
          </p:txBody>
        </p:sp>
      </p:grpSp>
      <p:grpSp>
        <p:nvGrpSpPr>
          <p:cNvPr id="21" name="群組 20"/>
          <p:cNvGrpSpPr>
            <a:grpSpLocks/>
          </p:cNvGrpSpPr>
          <p:nvPr/>
        </p:nvGrpSpPr>
        <p:grpSpPr bwMode="auto">
          <a:xfrm>
            <a:off x="6150769" y="2719389"/>
            <a:ext cx="2524125" cy="1223963"/>
            <a:chOff x="511956" y="-612066"/>
            <a:chExt cx="2524597" cy="1224136"/>
          </a:xfrm>
        </p:grpSpPr>
        <p:sp>
          <p:nvSpPr>
            <p:cNvPr id="29" name="圓角矩形 28"/>
            <p:cNvSpPr/>
            <p:nvPr/>
          </p:nvSpPr>
          <p:spPr>
            <a:xfrm rot="16200000">
              <a:off x="1162187" y="-1262297"/>
              <a:ext cx="1224136" cy="2524597"/>
            </a:xfrm>
            <a:prstGeom prst="roundRect">
              <a:avLst/>
            </a:prstGeom>
            <a:gradFill flip="none" rotWithShape="1">
              <a:gsLst>
                <a:gs pos="0">
                  <a:srgbClr val="7030A0"/>
                </a:gs>
                <a:gs pos="50000">
                  <a:srgbClr val="B061FF"/>
                </a:gs>
                <a:gs pos="100000">
                  <a:srgbClr val="D6C1F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TW" altLang="en-US"/>
            </a:p>
          </p:txBody>
        </p:sp>
        <p:pic>
          <p:nvPicPr>
            <p:cNvPr id="3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532" y="-323167"/>
              <a:ext cx="642974" cy="74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文字方塊 48"/>
            <p:cNvSpPr txBox="1">
              <a:spLocks noChangeArrowheads="1"/>
            </p:cNvSpPr>
            <p:nvPr/>
          </p:nvSpPr>
          <p:spPr bwMode="auto">
            <a:xfrm>
              <a:off x="1662993" y="-324035"/>
              <a:ext cx="1022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fontAlgn="base">
                <a:spcBef>
                  <a:spcPct val="0"/>
                </a:spcBef>
                <a:spcAft>
                  <a:spcPct val="0"/>
                </a:spcAft>
                <a:defRPr kern="1200">
                  <a:solidFill>
                    <a:schemeClr val="tx1"/>
                  </a:solidFill>
                  <a:latin typeface="Arial" charset="0"/>
                  <a:ea typeface="新細明體" charset="-120"/>
                  <a:cs typeface="Arial" charset="0"/>
                </a:defRPr>
              </a:lvl1pPr>
              <a:lvl2pPr marL="457200" algn="l" rtl="0" fontAlgn="base">
                <a:spcBef>
                  <a:spcPct val="0"/>
                </a:spcBef>
                <a:spcAft>
                  <a:spcPct val="0"/>
                </a:spcAft>
                <a:defRPr kern="1200">
                  <a:solidFill>
                    <a:schemeClr val="tx1"/>
                  </a:solidFill>
                  <a:latin typeface="Arial" charset="0"/>
                  <a:ea typeface="新細明體" charset="-120"/>
                  <a:cs typeface="Arial" charset="0"/>
                </a:defRPr>
              </a:lvl2pPr>
              <a:lvl3pPr marL="914400" algn="l" rtl="0" fontAlgn="base">
                <a:spcBef>
                  <a:spcPct val="0"/>
                </a:spcBef>
                <a:spcAft>
                  <a:spcPct val="0"/>
                </a:spcAft>
                <a:defRPr kern="1200">
                  <a:solidFill>
                    <a:schemeClr val="tx1"/>
                  </a:solidFill>
                  <a:latin typeface="Arial" charset="0"/>
                  <a:ea typeface="新細明體" charset="-120"/>
                  <a:cs typeface="Arial" charset="0"/>
                </a:defRPr>
              </a:lvl3pPr>
              <a:lvl4pPr marL="1371600" algn="l" rtl="0" fontAlgn="base">
                <a:spcBef>
                  <a:spcPct val="0"/>
                </a:spcBef>
                <a:spcAft>
                  <a:spcPct val="0"/>
                </a:spcAft>
                <a:defRPr kern="1200">
                  <a:solidFill>
                    <a:schemeClr val="tx1"/>
                  </a:solidFill>
                  <a:latin typeface="Arial" charset="0"/>
                  <a:ea typeface="新細明體" charset="-120"/>
                  <a:cs typeface="Arial" charset="0"/>
                </a:defRPr>
              </a:lvl4pPr>
              <a:lvl5pPr marL="1828800" algn="l" rtl="0" fontAlgn="base">
                <a:spcBef>
                  <a:spcPct val="0"/>
                </a:spcBef>
                <a:spcAft>
                  <a:spcPct val="0"/>
                </a:spcAft>
                <a:defRPr kern="1200">
                  <a:solidFill>
                    <a:schemeClr val="tx1"/>
                  </a:solidFill>
                  <a:latin typeface="Arial" charset="0"/>
                  <a:ea typeface="新細明體" charset="-120"/>
                  <a:cs typeface="Arial" charset="0"/>
                </a:defRPr>
              </a:lvl5pPr>
              <a:lvl6pPr marL="2286000" algn="l" defTabSz="914400" rtl="0" eaLnBrk="1" latinLnBrk="0" hangingPunct="1">
                <a:defRPr kern="1200">
                  <a:solidFill>
                    <a:schemeClr val="tx1"/>
                  </a:solidFill>
                  <a:latin typeface="Arial" charset="0"/>
                  <a:ea typeface="新細明體" charset="-120"/>
                  <a:cs typeface="Arial" charset="0"/>
                </a:defRPr>
              </a:lvl6pPr>
              <a:lvl7pPr marL="2743200" algn="l" defTabSz="914400" rtl="0" eaLnBrk="1" latinLnBrk="0" hangingPunct="1">
                <a:defRPr kern="1200">
                  <a:solidFill>
                    <a:schemeClr val="tx1"/>
                  </a:solidFill>
                  <a:latin typeface="Arial" charset="0"/>
                  <a:ea typeface="新細明體" charset="-120"/>
                  <a:cs typeface="Arial" charset="0"/>
                </a:defRPr>
              </a:lvl7pPr>
              <a:lvl8pPr marL="3200400" algn="l" defTabSz="914400" rtl="0" eaLnBrk="1" latinLnBrk="0" hangingPunct="1">
                <a:defRPr kern="1200">
                  <a:solidFill>
                    <a:schemeClr val="tx1"/>
                  </a:solidFill>
                  <a:latin typeface="Arial" charset="0"/>
                  <a:ea typeface="新細明體" charset="-120"/>
                  <a:cs typeface="Arial" charset="0"/>
                </a:defRPr>
              </a:lvl8pPr>
              <a:lvl9pPr marL="3657600" algn="l" defTabSz="914400" rtl="0" eaLnBrk="1" latinLnBrk="0" hangingPunct="1">
                <a:defRPr kern="1200">
                  <a:solidFill>
                    <a:schemeClr val="tx1"/>
                  </a:solidFill>
                  <a:latin typeface="Arial" charset="0"/>
                  <a:ea typeface="新細明體" charset="-120"/>
                  <a:cs typeface="Arial" charset="0"/>
                </a:defRPr>
              </a:lvl9pPr>
            </a:lstStyle>
            <a:p>
              <a:pPr eaLnBrk="1" hangingPunct="1"/>
              <a:r>
                <a:rPr lang="en-US" altLang="zh-TW">
                  <a:ea typeface="標楷體" pitchFamily="65" charset="-120"/>
                </a:rPr>
                <a:t>signal control</a:t>
              </a:r>
              <a:endParaRPr lang="zh-TW" altLang="en-US">
                <a:ea typeface="標楷體" pitchFamily="65" charset="-120"/>
              </a:endParaRPr>
            </a:p>
          </p:txBody>
        </p:sp>
      </p:grpSp>
      <p:pic>
        <p:nvPicPr>
          <p:cNvPr id="2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66219" y="3151188"/>
            <a:ext cx="3363912"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投影片編號版面配置區 9"/>
          <p:cNvSpPr txBox="1">
            <a:spLocks/>
          </p:cNvSpPr>
          <p:nvPr/>
        </p:nvSpPr>
        <p:spPr bwMode="auto">
          <a:xfrm>
            <a:off x="7596336" y="6309320"/>
            <a:ext cx="2286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3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63637F6E-7969-44DE-AC99-CFCC8753E74C}" type="slidenum">
              <a:rPr lang="en-US" altLang="zh-TW" sz="1400" smtClean="0"/>
              <a:pPr/>
              <a:t>43</a:t>
            </a:fld>
            <a:endParaRPr lang="en-US" altLang="zh-TW" sz="1400" dirty="0"/>
          </a:p>
        </p:txBody>
      </p:sp>
    </p:spTree>
    <p:extLst>
      <p:ext uri="{BB962C8B-B14F-4D97-AF65-F5344CB8AC3E}">
        <p14:creationId xmlns:p14="http://schemas.microsoft.com/office/powerpoint/2010/main" val="1783758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a:t>智慧交通</a:t>
            </a:r>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44</a:t>
            </a:fld>
            <a:endParaRPr lang="en-US" altLang="zh-TW"/>
          </a:p>
        </p:txBody>
      </p:sp>
      <p:pic>
        <p:nvPicPr>
          <p:cNvPr id="6" name="圖片 5"/>
          <p:cNvPicPr>
            <a:picLocks noChangeAspect="1"/>
          </p:cNvPicPr>
          <p:nvPr/>
        </p:nvPicPr>
        <p:blipFill>
          <a:blip r:embed="rId2"/>
          <a:stretch>
            <a:fillRect/>
          </a:stretch>
        </p:blipFill>
        <p:spPr>
          <a:xfrm>
            <a:off x="124381" y="1138524"/>
            <a:ext cx="8895238" cy="4580952"/>
          </a:xfrm>
          <a:prstGeom prst="rect">
            <a:avLst/>
          </a:prstGeom>
        </p:spPr>
      </p:pic>
    </p:spTree>
    <p:extLst>
      <p:ext uri="{BB962C8B-B14F-4D97-AF65-F5344CB8AC3E}">
        <p14:creationId xmlns:p14="http://schemas.microsoft.com/office/powerpoint/2010/main" val="3919345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Everything Connected (e.g. 50 billion devices by 2020)</a:t>
            </a:r>
          </a:p>
          <a:p>
            <a:r>
              <a:rPr lang="en-US" altLang="zh-TW" dirty="0"/>
              <a:t>Processor/Memory Economics (e.g. Intel’s announcement on Quark and Atom for wearable devices)</a:t>
            </a:r>
          </a:p>
          <a:p>
            <a:r>
              <a:rPr lang="en-US" altLang="zh-TW" dirty="0"/>
              <a:t>Big Data and Analytics (e.g. machine learning embedded in Nest)</a:t>
            </a:r>
          </a:p>
          <a:p>
            <a:endParaRPr lang="zh-TW" altLang="en-US" dirty="0"/>
          </a:p>
        </p:txBody>
      </p:sp>
      <p:sp>
        <p:nvSpPr>
          <p:cNvPr id="4" name="標題 3"/>
          <p:cNvSpPr>
            <a:spLocks noGrp="1"/>
          </p:cNvSpPr>
          <p:nvPr>
            <p:ph type="title"/>
          </p:nvPr>
        </p:nvSpPr>
        <p:spPr/>
        <p:txBody>
          <a:bodyPr>
            <a:normAutofit/>
          </a:bodyPr>
          <a:lstStyle/>
          <a:p>
            <a:r>
              <a:rPr lang="en-US" altLang="zh-TW" dirty="0"/>
              <a:t>Market Trends Driving IoT/M2M</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45</a:t>
            </a:fld>
            <a:endParaRPr lang="zh-TW" altLang="en-US" dirty="0"/>
          </a:p>
        </p:txBody>
      </p:sp>
    </p:spTree>
    <p:extLst>
      <p:ext uri="{BB962C8B-B14F-4D97-AF65-F5344CB8AC3E}">
        <p14:creationId xmlns:p14="http://schemas.microsoft.com/office/powerpoint/2010/main" val="1437041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IoT/M2M </a:t>
            </a:r>
            <a:r>
              <a:rPr lang="en-US" altLang="zh-TW" dirty="0" smtClean="0"/>
              <a:t>Trends</a:t>
            </a:r>
          </a:p>
          <a:p>
            <a:pPr marL="109728" indent="0">
              <a:buNone/>
            </a:pPr>
            <a:endParaRPr lang="en-US" altLang="zh-TW" dirty="0"/>
          </a:p>
          <a:p>
            <a:r>
              <a:rPr lang="en-US" altLang="zh-TW" b="1" u="sng" dirty="0"/>
              <a:t>IoT/M2M Business Opportunities</a:t>
            </a:r>
          </a:p>
          <a:p>
            <a:endParaRPr lang="zh-TW" altLang="en-US" dirty="0"/>
          </a:p>
        </p:txBody>
      </p:sp>
      <p:sp>
        <p:nvSpPr>
          <p:cNvPr id="4" name="標題 3"/>
          <p:cNvSpPr>
            <a:spLocks noGrp="1"/>
          </p:cNvSpPr>
          <p:nvPr>
            <p:ph type="title"/>
          </p:nvPr>
        </p:nvSpPr>
        <p:spPr/>
        <p:txBody>
          <a:bodyPr/>
          <a:lstStyle/>
          <a:p>
            <a:r>
              <a:rPr lang="en-US" altLang="zh-TW" dirty="0"/>
              <a:t>Outline</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46</a:t>
            </a:fld>
            <a:endParaRPr lang="zh-TW" altLang="en-US" dirty="0"/>
          </a:p>
        </p:txBody>
      </p:sp>
    </p:spTree>
    <p:extLst>
      <p:ext uri="{BB962C8B-B14F-4D97-AF65-F5344CB8AC3E}">
        <p14:creationId xmlns:p14="http://schemas.microsoft.com/office/powerpoint/2010/main" val="1226185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物聯網帶動的重要產業技術</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蓬勃發展的技術</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800" dirty="0">
                <a:solidFill>
                  <a:schemeClr val="tx2"/>
                </a:solidFill>
                <a:latin typeface="Calibri" panose="020F0502020204030204" pitchFamily="34" charset="0"/>
              </a:rPr>
              <a:t>Smart sensors</a:t>
            </a:r>
          </a:p>
          <a:p>
            <a:pPr lvl="2"/>
            <a:r>
              <a:rPr lang="en-US" altLang="zh-TW" sz="2400" dirty="0">
                <a:solidFill>
                  <a:schemeClr val="tx2"/>
                </a:solidFill>
                <a:latin typeface="Calibri" panose="020F0502020204030204" pitchFamily="34" charset="0"/>
              </a:rPr>
              <a:t>IPv6 enabled</a:t>
            </a:r>
          </a:p>
          <a:p>
            <a:pPr lvl="2"/>
            <a:r>
              <a:rPr lang="en-US" altLang="zh-TW" sz="2400" dirty="0">
                <a:solidFill>
                  <a:schemeClr val="tx2"/>
                </a:solidFill>
                <a:latin typeface="Calibri" panose="020F0502020204030204" pitchFamily="34" charset="0"/>
              </a:rPr>
              <a:t>Low cost, energy saving, abundant storage and processing power</a:t>
            </a:r>
          </a:p>
          <a:p>
            <a:pPr lvl="1">
              <a:spcBef>
                <a:spcPts val="0"/>
              </a:spcBef>
            </a:pPr>
            <a:r>
              <a:rPr lang="en-US" altLang="zh-TW" sz="2800" dirty="0">
                <a:solidFill>
                  <a:schemeClr val="tx2"/>
                </a:solidFill>
                <a:latin typeface="Calibri" panose="020F0502020204030204" pitchFamily="34" charset="0"/>
              </a:rPr>
              <a:t>Smart phones</a:t>
            </a:r>
          </a:p>
          <a:p>
            <a:pPr lvl="2"/>
            <a:r>
              <a:rPr lang="en-US" altLang="zh-TW" sz="2400" dirty="0">
                <a:solidFill>
                  <a:schemeClr val="tx2"/>
                </a:solidFill>
                <a:latin typeface="Calibri" panose="020F0502020204030204" pitchFamily="34" charset="0"/>
              </a:rPr>
              <a:t>Gateway of sensors (especially personal area network)</a:t>
            </a:r>
          </a:p>
          <a:p>
            <a:pPr lvl="1">
              <a:spcBef>
                <a:spcPts val="0"/>
              </a:spcBef>
            </a:pPr>
            <a:r>
              <a:rPr lang="en-US" altLang="zh-TW" sz="2800" dirty="0">
                <a:solidFill>
                  <a:schemeClr val="tx2"/>
                </a:solidFill>
                <a:latin typeface="Calibri" panose="020F0502020204030204" pitchFamily="34" charset="0"/>
              </a:rPr>
              <a:t>Cloud</a:t>
            </a:r>
          </a:p>
          <a:p>
            <a:pPr lvl="2"/>
            <a:r>
              <a:rPr lang="en-US" altLang="zh-TW" sz="2400" dirty="0">
                <a:solidFill>
                  <a:schemeClr val="tx2"/>
                </a:solidFill>
                <a:latin typeface="Calibri" panose="020F0502020204030204" pitchFamily="34" charset="0"/>
              </a:rPr>
              <a:t>Store and process massive data</a:t>
            </a:r>
          </a:p>
          <a:p>
            <a:pPr lvl="1">
              <a:spcBef>
                <a:spcPts val="0"/>
              </a:spcBef>
            </a:pPr>
            <a:r>
              <a:rPr lang="en-US" altLang="zh-TW" sz="2800" dirty="0">
                <a:solidFill>
                  <a:schemeClr val="tx2"/>
                </a:solidFill>
                <a:latin typeface="Calibri" panose="020F0502020204030204" pitchFamily="34" charset="0"/>
              </a:rPr>
              <a:t>Big data</a:t>
            </a:r>
          </a:p>
          <a:p>
            <a:pPr lvl="2"/>
            <a:r>
              <a:rPr lang="en-US" altLang="zh-TW" sz="2400" dirty="0">
                <a:solidFill>
                  <a:schemeClr val="tx2"/>
                </a:solidFill>
                <a:latin typeface="Calibri" panose="020F0502020204030204" pitchFamily="34" charset="0"/>
              </a:rPr>
              <a:t>Analysis of massive data</a:t>
            </a:r>
          </a:p>
          <a:p>
            <a:pPr lvl="1">
              <a:spcBef>
                <a:spcPts val="0"/>
              </a:spcBef>
            </a:pPr>
            <a:endParaRPr lang="en-US" altLang="zh-TW" sz="2600" dirty="0" smtClean="0">
              <a:solidFill>
                <a:srgbClr val="3366FF"/>
              </a:solidFill>
              <a:latin typeface="標楷體" pitchFamily="65" charset="-120"/>
              <a:ea typeface="標楷體" pitchFamily="65" charset="-12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47</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484784"/>
            <a:ext cx="1127439" cy="864096"/>
          </a:xfrm>
          <a:prstGeom prst="rect">
            <a:avLst/>
          </a:prstGeom>
        </p:spPr>
      </p:pic>
    </p:spTree>
    <p:extLst>
      <p:ext uri="{BB962C8B-B14F-4D97-AF65-F5344CB8AC3E}">
        <p14:creationId xmlns:p14="http://schemas.microsoft.com/office/powerpoint/2010/main" val="1215042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物聯網帶動的重要商業機會</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spcBef>
                <a:spcPts val="0"/>
              </a:spcBef>
            </a:pPr>
            <a:r>
              <a:rPr lang="zh-TW" altLang="en-US" sz="3200" u="sng" dirty="0" smtClean="0">
                <a:solidFill>
                  <a:srgbClr val="002060"/>
                </a:solidFill>
                <a:latin typeface="Calibri" panose="020F0502020204030204" pitchFamily="34" charset="0"/>
              </a:rPr>
              <a:t>商業機會</a:t>
            </a:r>
            <a:r>
              <a:rPr lang="en-US" altLang="zh-TW" sz="3200" u="sng" dirty="0" smtClean="0">
                <a:solidFill>
                  <a:srgbClr val="002060"/>
                </a:solidFill>
                <a:latin typeface="Calibri" panose="020F0502020204030204" pitchFamily="34" charset="0"/>
              </a:rPr>
              <a:t>(IBM smart planet)</a:t>
            </a:r>
          </a:p>
          <a:p>
            <a:pPr lvl="1">
              <a:spcBef>
                <a:spcPts val="0"/>
              </a:spcBef>
            </a:pPr>
            <a:r>
              <a:rPr lang="en-US" altLang="zh-TW" sz="2800" dirty="0">
                <a:solidFill>
                  <a:schemeClr val="tx2"/>
                </a:solidFill>
                <a:latin typeface="Calibri" panose="020F0502020204030204" pitchFamily="34" charset="0"/>
              </a:rPr>
              <a:t>Data: the new natural </a:t>
            </a:r>
            <a:r>
              <a:rPr lang="en-US" altLang="zh-TW" sz="2800" dirty="0" smtClean="0">
                <a:solidFill>
                  <a:schemeClr val="tx2"/>
                </a:solidFill>
                <a:latin typeface="Calibri" panose="020F0502020204030204" pitchFamily="34" charset="0"/>
              </a:rPr>
              <a:t>resource</a:t>
            </a:r>
          </a:p>
          <a:p>
            <a:pPr lvl="1">
              <a:spcBef>
                <a:spcPts val="0"/>
              </a:spcBef>
            </a:pPr>
            <a:endParaRPr lang="en-US" altLang="zh-TW" sz="2800" dirty="0">
              <a:solidFill>
                <a:schemeClr val="tx2"/>
              </a:solidFill>
              <a:latin typeface="Calibri" panose="020F0502020204030204" pitchFamily="34" charset="0"/>
            </a:endParaRPr>
          </a:p>
          <a:p>
            <a:pPr lvl="1">
              <a:spcBef>
                <a:spcPts val="0"/>
              </a:spcBef>
            </a:pPr>
            <a:r>
              <a:rPr lang="en-US" altLang="zh-TW" sz="2800" dirty="0">
                <a:solidFill>
                  <a:schemeClr val="tx2"/>
                </a:solidFill>
                <a:latin typeface="Calibri" panose="020F0502020204030204" pitchFamily="34" charset="0"/>
              </a:rPr>
              <a:t>Cloud: the new growth </a:t>
            </a:r>
            <a:r>
              <a:rPr lang="en-US" altLang="zh-TW" sz="2800" dirty="0" smtClean="0">
                <a:solidFill>
                  <a:schemeClr val="tx2"/>
                </a:solidFill>
                <a:latin typeface="Calibri" panose="020F0502020204030204" pitchFamily="34" charset="0"/>
              </a:rPr>
              <a:t>engine</a:t>
            </a:r>
          </a:p>
          <a:p>
            <a:pPr lvl="1">
              <a:spcBef>
                <a:spcPts val="0"/>
              </a:spcBef>
            </a:pPr>
            <a:endParaRPr lang="en-US" altLang="zh-TW" sz="2800" dirty="0">
              <a:solidFill>
                <a:schemeClr val="tx2"/>
              </a:solidFill>
              <a:latin typeface="Calibri" panose="020F0502020204030204" pitchFamily="34" charset="0"/>
            </a:endParaRPr>
          </a:p>
          <a:p>
            <a:pPr lvl="1">
              <a:spcBef>
                <a:spcPts val="0"/>
              </a:spcBef>
            </a:pPr>
            <a:r>
              <a:rPr lang="en-US" altLang="zh-TW" sz="2800" dirty="0">
                <a:solidFill>
                  <a:schemeClr val="tx2"/>
                </a:solidFill>
                <a:latin typeface="Calibri" panose="020F0502020204030204" pitchFamily="34" charset="0"/>
              </a:rPr>
              <a:t>Social: the new production </a:t>
            </a:r>
            <a:r>
              <a:rPr lang="en-US" altLang="zh-TW" sz="2800" dirty="0" smtClean="0">
                <a:solidFill>
                  <a:schemeClr val="tx2"/>
                </a:solidFill>
                <a:latin typeface="Calibri" panose="020F0502020204030204" pitchFamily="34" charset="0"/>
              </a:rPr>
              <a:t>line</a:t>
            </a:r>
          </a:p>
          <a:p>
            <a:pPr lvl="1">
              <a:spcBef>
                <a:spcPts val="0"/>
              </a:spcBef>
            </a:pPr>
            <a:endParaRPr lang="en-US" altLang="zh-TW" sz="2800" dirty="0">
              <a:solidFill>
                <a:schemeClr val="tx2"/>
              </a:solidFill>
              <a:latin typeface="Calibri" panose="020F0502020204030204" pitchFamily="34" charset="0"/>
            </a:endParaRPr>
          </a:p>
          <a:p>
            <a:pPr lvl="1">
              <a:spcBef>
                <a:spcPts val="0"/>
              </a:spcBef>
            </a:pPr>
            <a:r>
              <a:rPr lang="en-US" altLang="zh-TW" sz="2800" dirty="0">
                <a:solidFill>
                  <a:schemeClr val="tx2"/>
                </a:solidFill>
                <a:latin typeface="Calibri" panose="020F0502020204030204" pitchFamily="34" charset="0"/>
              </a:rPr>
              <a:t>Mobile: the new office space</a:t>
            </a:r>
          </a:p>
          <a:p>
            <a:pPr lvl="1">
              <a:spcBef>
                <a:spcPts val="0"/>
              </a:spcBef>
            </a:pPr>
            <a:endParaRPr lang="en-US" altLang="zh-TW" sz="2600" dirty="0" smtClean="0">
              <a:solidFill>
                <a:srgbClr val="3366FF"/>
              </a:solidFill>
              <a:latin typeface="標楷體" pitchFamily="65" charset="-120"/>
              <a:ea typeface="標楷體" pitchFamily="65" charset="-12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48</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102" y="4365104"/>
            <a:ext cx="1365242" cy="1193589"/>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284984"/>
            <a:ext cx="1620788" cy="877927"/>
          </a:xfrm>
          <a:prstGeom prst="rect">
            <a:avLst/>
          </a:prstGeom>
        </p:spPr>
      </p:pic>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498326"/>
            <a:ext cx="1628800" cy="1628800"/>
          </a:xfrm>
          <a:prstGeom prst="rect">
            <a:avLst/>
          </a:prstGeom>
        </p:spPr>
      </p:pic>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584" y="4961898"/>
            <a:ext cx="1872208" cy="891084"/>
          </a:xfrm>
          <a:prstGeom prst="rect">
            <a:avLst/>
          </a:prstGeom>
        </p:spPr>
      </p:pic>
    </p:spTree>
    <p:extLst>
      <p:ext uri="{BB962C8B-B14F-4D97-AF65-F5344CB8AC3E}">
        <p14:creationId xmlns:p14="http://schemas.microsoft.com/office/powerpoint/2010/main" val="3348159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IoT/M2M Ecosystem</a:t>
            </a:r>
            <a:endParaRPr lang="zh-TW" altLang="en-US" dirty="0"/>
          </a:p>
        </p:txBody>
      </p:sp>
      <p:pic>
        <p:nvPicPr>
          <p:cNvPr id="5" name="圖片 4"/>
          <p:cNvPicPr>
            <a:picLocks noChangeAspect="1"/>
          </p:cNvPicPr>
          <p:nvPr/>
        </p:nvPicPr>
        <p:blipFill>
          <a:blip r:embed="rId3"/>
          <a:stretch>
            <a:fillRect/>
          </a:stretch>
        </p:blipFill>
        <p:spPr>
          <a:xfrm>
            <a:off x="603321" y="1624080"/>
            <a:ext cx="8516850" cy="5261304"/>
          </a:xfrm>
          <a:prstGeom prst="rect">
            <a:avLst/>
          </a:prstGeom>
        </p:spPr>
      </p:pic>
      <p:sp>
        <p:nvSpPr>
          <p:cNvPr id="3" name="投影片編號版面配置區 2"/>
          <p:cNvSpPr>
            <a:spLocks noGrp="1"/>
          </p:cNvSpPr>
          <p:nvPr>
            <p:ph type="sldNum" sz="quarter" idx="4"/>
          </p:nvPr>
        </p:nvSpPr>
        <p:spPr/>
        <p:txBody>
          <a:bodyPr/>
          <a:lstStyle/>
          <a:p>
            <a:fld id="{BC71E80C-9635-473D-9F26-B779060F2DD3}" type="slidenum">
              <a:rPr lang="zh-TW" altLang="en-US" smtClean="0"/>
              <a:t>49</a:t>
            </a:fld>
            <a:endParaRPr lang="zh-TW" altLang="en-US" dirty="0"/>
          </a:p>
        </p:txBody>
      </p:sp>
    </p:spTree>
    <p:extLst>
      <p:ext uri="{BB962C8B-B14F-4D97-AF65-F5344CB8AC3E}">
        <p14:creationId xmlns:p14="http://schemas.microsoft.com/office/powerpoint/2010/main" val="4075176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已普遍存在的物聯網</a:t>
            </a:r>
            <a:endParaRPr lang="zh-TW" altLang="en-US" dirty="0"/>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5</a:t>
            </a:fld>
            <a:endParaRPr lang="en-US" altLang="zh-TW"/>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021" y="1787407"/>
            <a:ext cx="3470950" cy="469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52" y="1772816"/>
            <a:ext cx="3121469" cy="4697890"/>
          </a:xfrm>
          <a:prstGeom prst="rect">
            <a:avLst/>
          </a:prstGeom>
        </p:spPr>
      </p:pic>
      <p:sp>
        <p:nvSpPr>
          <p:cNvPr id="8" name="Rectangle 3"/>
          <p:cNvSpPr>
            <a:spLocks noGrp="1" noChangeArrowheads="1"/>
          </p:cNvSpPr>
          <p:nvPr>
            <p:ph type="body" sz="half" idx="1"/>
          </p:nvPr>
        </p:nvSpPr>
        <p:spPr>
          <a:xfrm>
            <a:off x="179512" y="764704"/>
            <a:ext cx="8964488" cy="5112568"/>
          </a:xfrm>
        </p:spPr>
        <p:txBody>
          <a:bodyPr/>
          <a:lstStyle/>
          <a:p>
            <a:pPr>
              <a:lnSpc>
                <a:spcPct val="150000"/>
              </a:lnSpc>
            </a:pPr>
            <a:r>
              <a:rPr lang="zh-TW" altLang="en-US" sz="3200" dirty="0">
                <a:solidFill>
                  <a:srgbClr val="002060"/>
                </a:solidFill>
              </a:rPr>
              <a:t>智慧型公車站牌</a:t>
            </a:r>
            <a:endParaRPr lang="en-US" altLang="zh-TW" sz="3200" dirty="0" smtClean="0">
              <a:solidFill>
                <a:srgbClr val="002060"/>
              </a:solidFill>
            </a:endParaRPr>
          </a:p>
          <a:p>
            <a:pPr lvl="1">
              <a:lnSpc>
                <a:spcPct val="150000"/>
              </a:lnSpc>
            </a:pPr>
            <a:endParaRPr lang="en-US" altLang="zh-TW" sz="2800" dirty="0" smtClean="0">
              <a:solidFill>
                <a:srgbClr val="002060"/>
              </a:solidFill>
            </a:endParaRPr>
          </a:p>
        </p:txBody>
      </p:sp>
      <p:sp>
        <p:nvSpPr>
          <p:cNvPr id="10" name="投影片編號版面配置區 9"/>
          <p:cNvSpPr txBox="1">
            <a:spLocks/>
          </p:cNvSpPr>
          <p:nvPr/>
        </p:nvSpPr>
        <p:spPr bwMode="auto">
          <a:xfrm>
            <a:off x="7596336" y="6309320"/>
            <a:ext cx="2286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3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63637F6E-7969-44DE-AC99-CFCC8753E74C}" type="slidenum">
              <a:rPr lang="en-US" altLang="zh-TW" sz="1400" smtClean="0"/>
              <a:pPr/>
              <a:t>5</a:t>
            </a:fld>
            <a:endParaRPr lang="en-US" altLang="zh-TW" sz="1400" dirty="0"/>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429" y="1052736"/>
            <a:ext cx="3270571" cy="5805264"/>
          </a:xfrm>
          <a:prstGeom prst="rect">
            <a:avLst/>
          </a:prstGeom>
        </p:spPr>
      </p:pic>
    </p:spTree>
    <p:extLst>
      <p:ext uri="{BB962C8B-B14F-4D97-AF65-F5344CB8AC3E}">
        <p14:creationId xmlns:p14="http://schemas.microsoft.com/office/powerpoint/2010/main" val="3115079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363272" cy="936104"/>
          </a:xfrm>
        </p:spPr>
        <p:txBody>
          <a:bodyPr>
            <a:normAutofit fontScale="90000"/>
          </a:bodyPr>
          <a:lstStyle/>
          <a:p>
            <a:r>
              <a:rPr lang="en-US" altLang="zh-TW" dirty="0" smtClean="0">
                <a:solidFill>
                  <a:schemeClr val="tx1"/>
                </a:solidFill>
              </a:rPr>
              <a:t>2013-Infonetics-M2M-Services-Revenue-Forecast-Chart</a:t>
            </a:r>
            <a:endParaRPr lang="zh-TW" altLang="en-US" dirty="0">
              <a:solidFill>
                <a:schemeClr val="tx1"/>
              </a:solidFill>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81969"/>
            <a:ext cx="7496175" cy="4991100"/>
          </a:xfrm>
          <a:prstGeom prst="rect">
            <a:avLst/>
          </a:prstGeom>
        </p:spPr>
      </p:pic>
      <p:sp>
        <p:nvSpPr>
          <p:cNvPr id="5" name="投影片編號版面配置區 4"/>
          <p:cNvSpPr>
            <a:spLocks noGrp="1"/>
          </p:cNvSpPr>
          <p:nvPr>
            <p:ph type="sldNum" sz="quarter" idx="4"/>
          </p:nvPr>
        </p:nvSpPr>
        <p:spPr/>
        <p:txBody>
          <a:bodyPr/>
          <a:lstStyle/>
          <a:p>
            <a:fld id="{BC71E80C-9635-473D-9F26-B779060F2DD3}" type="slidenum">
              <a:rPr lang="zh-TW" altLang="en-US" smtClean="0"/>
              <a:t>50</a:t>
            </a:fld>
            <a:endParaRPr lang="zh-TW" altLang="en-US"/>
          </a:p>
        </p:txBody>
      </p:sp>
    </p:spTree>
    <p:extLst>
      <p:ext uri="{BB962C8B-B14F-4D97-AF65-F5344CB8AC3E}">
        <p14:creationId xmlns:p14="http://schemas.microsoft.com/office/powerpoint/2010/main" val="117804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539552" y="548680"/>
            <a:ext cx="8229600" cy="1066800"/>
          </a:xfrm>
        </p:spPr>
        <p:txBody>
          <a:bodyPr/>
          <a:lstStyle/>
          <a:p>
            <a:pPr eaLnBrk="1" hangingPunct="1"/>
            <a:r>
              <a:rPr lang="en-US" altLang="zh-TW" sz="4900" dirty="0" smtClean="0">
                <a:solidFill>
                  <a:srgbClr val="000000"/>
                </a:solidFill>
              </a:rPr>
              <a:t>Market Size Projections</a:t>
            </a:r>
            <a:endParaRPr lang="zh-TW" altLang="en-US" dirty="0" smtClean="0"/>
          </a:p>
        </p:txBody>
      </p:sp>
      <p:sp>
        <p:nvSpPr>
          <p:cNvPr id="35843" name="文字方塊 6"/>
          <p:cNvSpPr txBox="1">
            <a:spLocks noChangeArrowheads="1"/>
          </p:cNvSpPr>
          <p:nvPr/>
        </p:nvSpPr>
        <p:spPr bwMode="auto">
          <a:xfrm>
            <a:off x="2771775" y="5876925"/>
            <a:ext cx="5786438" cy="314325"/>
          </a:xfrm>
          <a:prstGeom prst="rect">
            <a:avLst/>
          </a:prstGeom>
          <a:noFill/>
          <a:ln w="9525">
            <a:noFill/>
            <a:miter lim="800000"/>
            <a:headEnd/>
            <a:tailEnd/>
          </a:ln>
        </p:spPr>
        <p:txBody>
          <a:bodyPr wrap="none" lIns="82945" tIns="41473" rIns="82945" bIns="41473">
            <a:spAutoFit/>
          </a:bodyPr>
          <a:lstStyle/>
          <a:p>
            <a:r>
              <a:rPr lang="en-US" altLang="zh-TW" sz="1500">
                <a:latin typeface="Calibri" pitchFamily="34" charset="0"/>
              </a:rPr>
              <a:t>Source: “M2M COMMUNICATIONS - A SYTEMS APPROACH”, 2012, Wiley.</a:t>
            </a:r>
            <a:endParaRPr lang="zh-TW" altLang="en-US" sz="1500">
              <a:latin typeface="Calibri" pitchFamily="34" charset="0"/>
            </a:endParaRPr>
          </a:p>
        </p:txBody>
      </p:sp>
      <p:pic>
        <p:nvPicPr>
          <p:cNvPr id="35845" name="Picture 3"/>
          <p:cNvPicPr>
            <a:picLocks noChangeAspect="1" noChangeArrowheads="1"/>
          </p:cNvPicPr>
          <p:nvPr/>
        </p:nvPicPr>
        <p:blipFill>
          <a:blip r:embed="rId3" cstate="print"/>
          <a:srcRect/>
          <a:stretch>
            <a:fillRect/>
          </a:stretch>
        </p:blipFill>
        <p:spPr bwMode="auto">
          <a:xfrm>
            <a:off x="1219200" y="1484313"/>
            <a:ext cx="7385050" cy="4283075"/>
          </a:xfrm>
          <a:prstGeom prst="rect">
            <a:avLst/>
          </a:prstGeom>
          <a:noFill/>
          <a:ln w="9525">
            <a:noFill/>
            <a:miter lim="800000"/>
            <a:headEnd/>
            <a:tailEnd/>
          </a:ln>
        </p:spPr>
      </p:pic>
      <p:sp>
        <p:nvSpPr>
          <p:cNvPr id="2" name="投影片編號版面配置區 1"/>
          <p:cNvSpPr>
            <a:spLocks noGrp="1"/>
          </p:cNvSpPr>
          <p:nvPr>
            <p:ph type="sldNum" sz="quarter" idx="4"/>
          </p:nvPr>
        </p:nvSpPr>
        <p:spPr/>
        <p:txBody>
          <a:bodyPr/>
          <a:lstStyle/>
          <a:p>
            <a:fld id="{BC71E80C-9635-473D-9F26-B779060F2DD3}" type="slidenum">
              <a:rPr lang="zh-TW" altLang="en-US" smtClean="0"/>
              <a:t>51</a:t>
            </a:fld>
            <a:endParaRPr lang="zh-TW" altLang="en-US" dirty="0"/>
          </a:p>
        </p:txBody>
      </p:sp>
    </p:spTree>
    <p:extLst>
      <p:ext uri="{BB962C8B-B14F-4D97-AF65-F5344CB8AC3E}">
        <p14:creationId xmlns:p14="http://schemas.microsoft.com/office/powerpoint/2010/main" val="4230450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490952" y="764704"/>
            <a:ext cx="7339125" cy="5500177"/>
          </a:xfrm>
          <a:prstGeom prst="rect">
            <a:avLst/>
          </a:prstGeom>
        </p:spPr>
      </p:pic>
      <p:sp>
        <p:nvSpPr>
          <p:cNvPr id="2" name="投影片編號版面配置區 1"/>
          <p:cNvSpPr>
            <a:spLocks noGrp="1"/>
          </p:cNvSpPr>
          <p:nvPr>
            <p:ph type="sldNum" sz="quarter" idx="4"/>
          </p:nvPr>
        </p:nvSpPr>
        <p:spPr/>
        <p:txBody>
          <a:bodyPr/>
          <a:lstStyle/>
          <a:p>
            <a:fld id="{BC71E80C-9635-473D-9F26-B779060F2DD3}" type="slidenum">
              <a:rPr lang="zh-TW" altLang="en-US" smtClean="0"/>
              <a:t>52</a:t>
            </a:fld>
            <a:endParaRPr lang="zh-TW" altLang="en-US"/>
          </a:p>
        </p:txBody>
      </p:sp>
    </p:spTree>
    <p:extLst>
      <p:ext uri="{BB962C8B-B14F-4D97-AF65-F5344CB8AC3E}">
        <p14:creationId xmlns:p14="http://schemas.microsoft.com/office/powerpoint/2010/main" val="895719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sz="4000" b="0" dirty="0">
                <a:solidFill>
                  <a:prstClr val="black"/>
                </a:solidFill>
                <a:effectLst/>
                <a:latin typeface="Calibri"/>
                <a:ea typeface="新細明體" panose="02020500000000000000" pitchFamily="18" charset="-120"/>
              </a:rPr>
              <a:t>Service Providers &amp; Network Operator</a:t>
            </a:r>
            <a:r>
              <a:rPr lang="en-US" altLang="zh-TW" sz="2900" dirty="0">
                <a:solidFill>
                  <a:srgbClr val="000000"/>
                </a:solidFill>
                <a:effectLst/>
                <a:latin typeface="Calibri"/>
                <a:ea typeface="新細明體" panose="02020500000000000000" pitchFamily="18" charset="-120"/>
              </a:rPr>
              <a:t/>
            </a:r>
            <a:br>
              <a:rPr lang="en-US" altLang="zh-TW" sz="2900" dirty="0">
                <a:solidFill>
                  <a:srgbClr val="000000"/>
                </a:solidFill>
                <a:effectLst/>
                <a:latin typeface="Calibri"/>
                <a:ea typeface="新細明體" panose="02020500000000000000" pitchFamily="18" charset="-120"/>
              </a:rPr>
            </a:br>
            <a:r>
              <a:rPr lang="en-US" altLang="zh-TW" sz="2900" dirty="0">
                <a:solidFill>
                  <a:srgbClr val="000000"/>
                </a:solidFill>
                <a:effectLst/>
                <a:latin typeface="Calibri"/>
                <a:ea typeface="新細明體" panose="02020500000000000000" pitchFamily="18" charset="-120"/>
              </a:rPr>
              <a:t> - </a:t>
            </a:r>
            <a:r>
              <a:rPr lang="en-US" altLang="zh-TW" sz="2200" dirty="0">
                <a:solidFill>
                  <a:srgbClr val="000000"/>
                </a:solidFill>
                <a:effectLst/>
                <a:latin typeface="Calibri"/>
                <a:ea typeface="新細明體" panose="02020500000000000000" pitchFamily="18" charset="-120"/>
              </a:rPr>
              <a:t>Network Operator-led Business Model</a:t>
            </a:r>
            <a:endParaRPr lang="zh-TW" altLang="en-US" dirty="0"/>
          </a:p>
        </p:txBody>
      </p:sp>
      <p:sp>
        <p:nvSpPr>
          <p:cNvPr id="5" name="Rounded Rectangle 4"/>
          <p:cNvSpPr/>
          <p:nvPr/>
        </p:nvSpPr>
        <p:spPr>
          <a:xfrm>
            <a:off x="3134144" y="1880589"/>
            <a:ext cx="1524000"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Operator</a:t>
            </a:r>
            <a:endParaRPr kumimoji="0" lang="zh-TW" altLang="en-US"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sp>
        <p:nvSpPr>
          <p:cNvPr id="6" name="Rounded Rectangle 5"/>
          <p:cNvSpPr/>
          <p:nvPr/>
        </p:nvSpPr>
        <p:spPr>
          <a:xfrm>
            <a:off x="6111387" y="1872425"/>
            <a:ext cx="1905000"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Customer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(enterprise, utility,</a:t>
            </a:r>
            <a:r>
              <a:rPr kumimoji="0" lang="zh-TW" altLang="en-US"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 </a:t>
            </a: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home etc.)</a:t>
            </a:r>
          </a:p>
        </p:txBody>
      </p:sp>
      <p:cxnSp>
        <p:nvCxnSpPr>
          <p:cNvPr id="7" name="Straight Arrow Connector 7"/>
          <p:cNvCxnSpPr/>
          <p:nvPr/>
        </p:nvCxnSpPr>
        <p:spPr>
          <a:xfrm>
            <a:off x="4658144" y="2261589"/>
            <a:ext cx="1453243" cy="0"/>
          </a:xfrm>
          <a:prstGeom prst="straightConnector1">
            <a:avLst/>
          </a:prstGeom>
          <a:noFill/>
          <a:ln w="28575" cap="flat" cmpd="sng" algn="ctr">
            <a:solidFill>
              <a:srgbClr val="4F81BD">
                <a:shade val="95000"/>
                <a:satMod val="105000"/>
              </a:srgbClr>
            </a:solidFill>
            <a:prstDash val="solid"/>
            <a:tailEnd type="arrow"/>
          </a:ln>
          <a:effectLst/>
        </p:spPr>
      </p:cxnSp>
      <p:cxnSp>
        <p:nvCxnSpPr>
          <p:cNvPr id="8" name="Straight Arrow Connector 9"/>
          <p:cNvCxnSpPr/>
          <p:nvPr/>
        </p:nvCxnSpPr>
        <p:spPr>
          <a:xfrm flipH="1">
            <a:off x="4658145" y="2440302"/>
            <a:ext cx="1453242" cy="0"/>
          </a:xfrm>
          <a:prstGeom prst="straightConnector1">
            <a:avLst/>
          </a:prstGeom>
          <a:noFill/>
          <a:ln w="28575" cap="flat" cmpd="sng" algn="ctr">
            <a:solidFill>
              <a:srgbClr val="4F81BD">
                <a:shade val="95000"/>
                <a:satMod val="105000"/>
              </a:srgbClr>
            </a:solidFill>
            <a:prstDash val="solid"/>
            <a:tailEnd type="arrow"/>
          </a:ln>
          <a:effectLst/>
        </p:spPr>
      </p:cxnSp>
      <p:sp>
        <p:nvSpPr>
          <p:cNvPr id="9" name="TextBox 10"/>
          <p:cNvSpPr txBox="1"/>
          <p:nvPr/>
        </p:nvSpPr>
        <p:spPr>
          <a:xfrm>
            <a:off x="4603943" y="1989093"/>
            <a:ext cx="1590500" cy="261610"/>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Integrated M2M service</a:t>
            </a:r>
            <a:endParaRPr lang="zh-TW" altLang="en-US" sz="1100" b="1" dirty="0">
              <a:solidFill>
                <a:prstClr val="black"/>
              </a:solidFill>
              <a:latin typeface="Calibri"/>
              <a:ea typeface="新細明體" panose="02020500000000000000" pitchFamily="18" charset="-120"/>
            </a:endParaRPr>
          </a:p>
        </p:txBody>
      </p:sp>
      <p:sp>
        <p:nvSpPr>
          <p:cNvPr id="10" name="TextBox 13"/>
          <p:cNvSpPr txBox="1"/>
          <p:nvPr/>
        </p:nvSpPr>
        <p:spPr>
          <a:xfrm>
            <a:off x="4572298" y="2440302"/>
            <a:ext cx="1718740" cy="430887"/>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Device $ + recurring rev $</a:t>
            </a:r>
          </a:p>
          <a:p>
            <a:r>
              <a:rPr lang="en-US" altLang="zh-TW" sz="1100" b="1" dirty="0" smtClean="0">
                <a:solidFill>
                  <a:prstClr val="black"/>
                </a:solidFill>
                <a:latin typeface="Calibri"/>
                <a:ea typeface="新細明體" panose="02020500000000000000" pitchFamily="18" charset="-120"/>
              </a:rPr>
              <a:t>(SW, M2M service charge)</a:t>
            </a:r>
            <a:endParaRPr lang="zh-TW" altLang="en-US" sz="1100" b="1" dirty="0">
              <a:solidFill>
                <a:prstClr val="black"/>
              </a:solidFill>
              <a:latin typeface="Calibri"/>
              <a:ea typeface="新細明體" panose="02020500000000000000" pitchFamily="18" charset="-120"/>
            </a:endParaRPr>
          </a:p>
        </p:txBody>
      </p:sp>
      <p:cxnSp>
        <p:nvCxnSpPr>
          <p:cNvPr id="11" name="Straight Connector 15"/>
          <p:cNvCxnSpPr/>
          <p:nvPr/>
        </p:nvCxnSpPr>
        <p:spPr>
          <a:xfrm>
            <a:off x="1158387" y="3404589"/>
            <a:ext cx="6609558" cy="0"/>
          </a:xfrm>
          <a:prstGeom prst="line">
            <a:avLst/>
          </a:prstGeom>
          <a:noFill/>
          <a:ln w="38100" cap="flat" cmpd="sng" algn="ctr">
            <a:solidFill>
              <a:srgbClr val="4F81BD">
                <a:shade val="95000"/>
                <a:satMod val="105000"/>
              </a:srgbClr>
            </a:solidFill>
            <a:prstDash val="solid"/>
          </a:ln>
          <a:effectLst/>
        </p:spPr>
      </p:cxnSp>
      <p:cxnSp>
        <p:nvCxnSpPr>
          <p:cNvPr id="12" name="Straight Arrow Connector 18"/>
          <p:cNvCxnSpPr/>
          <p:nvPr/>
        </p:nvCxnSpPr>
        <p:spPr>
          <a:xfrm>
            <a:off x="3749187" y="2794989"/>
            <a:ext cx="0" cy="609600"/>
          </a:xfrm>
          <a:prstGeom prst="straightConnector1">
            <a:avLst/>
          </a:prstGeom>
          <a:noFill/>
          <a:ln w="38100" cap="flat" cmpd="sng" algn="ctr">
            <a:solidFill>
              <a:srgbClr val="4F81BD">
                <a:shade val="95000"/>
                <a:satMod val="105000"/>
              </a:srgbClr>
            </a:solidFill>
            <a:prstDash val="solid"/>
            <a:tailEnd type="arrow"/>
          </a:ln>
          <a:effectLst/>
        </p:spPr>
      </p:cxnSp>
      <p:cxnSp>
        <p:nvCxnSpPr>
          <p:cNvPr id="13" name="Straight Arrow Connector 20"/>
          <p:cNvCxnSpPr/>
          <p:nvPr/>
        </p:nvCxnSpPr>
        <p:spPr>
          <a:xfrm flipV="1">
            <a:off x="3977787" y="2794989"/>
            <a:ext cx="0" cy="609600"/>
          </a:xfrm>
          <a:prstGeom prst="straightConnector1">
            <a:avLst/>
          </a:prstGeom>
          <a:noFill/>
          <a:ln w="38100" cap="flat" cmpd="sng" algn="ctr">
            <a:solidFill>
              <a:srgbClr val="4F81BD">
                <a:shade val="95000"/>
                <a:satMod val="105000"/>
              </a:srgbClr>
            </a:solidFill>
            <a:prstDash val="solid"/>
            <a:tailEnd type="arrow"/>
          </a:ln>
          <a:effectLst/>
        </p:spPr>
      </p:cxnSp>
      <p:cxnSp>
        <p:nvCxnSpPr>
          <p:cNvPr id="14" name="Straight Arrow Connector 22"/>
          <p:cNvCxnSpPr/>
          <p:nvPr/>
        </p:nvCxnSpPr>
        <p:spPr>
          <a:xfrm flipV="1">
            <a:off x="1158387" y="3404589"/>
            <a:ext cx="0" cy="609600"/>
          </a:xfrm>
          <a:prstGeom prst="straightConnector1">
            <a:avLst/>
          </a:prstGeom>
          <a:noFill/>
          <a:ln w="28575" cap="flat" cmpd="sng" algn="ctr">
            <a:solidFill>
              <a:srgbClr val="4F81BD">
                <a:shade val="95000"/>
                <a:satMod val="105000"/>
              </a:srgbClr>
            </a:solidFill>
            <a:prstDash val="solid"/>
            <a:tailEnd type="arrow"/>
          </a:ln>
          <a:effectLst/>
        </p:spPr>
      </p:cxnSp>
      <p:cxnSp>
        <p:nvCxnSpPr>
          <p:cNvPr id="15" name="Straight Arrow Connector 24"/>
          <p:cNvCxnSpPr/>
          <p:nvPr/>
        </p:nvCxnSpPr>
        <p:spPr>
          <a:xfrm>
            <a:off x="1386987" y="3404589"/>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16" name="TextBox 26"/>
          <p:cNvSpPr txBox="1"/>
          <p:nvPr/>
        </p:nvSpPr>
        <p:spPr>
          <a:xfrm>
            <a:off x="1403316" y="3578584"/>
            <a:ext cx="715260" cy="261610"/>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Purchase</a:t>
            </a:r>
            <a:endParaRPr lang="zh-TW" altLang="en-US" sz="1100" b="1" dirty="0">
              <a:solidFill>
                <a:prstClr val="black"/>
              </a:solidFill>
              <a:latin typeface="Calibri"/>
              <a:ea typeface="新細明體" panose="02020500000000000000" pitchFamily="18" charset="-120"/>
            </a:endParaRPr>
          </a:p>
        </p:txBody>
      </p:sp>
      <p:sp>
        <p:nvSpPr>
          <p:cNvPr id="17" name="TextBox 27"/>
          <p:cNvSpPr txBox="1"/>
          <p:nvPr/>
        </p:nvSpPr>
        <p:spPr>
          <a:xfrm>
            <a:off x="107504" y="3578584"/>
            <a:ext cx="1157689" cy="261610"/>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Certified devices</a:t>
            </a:r>
            <a:endParaRPr lang="zh-TW" altLang="en-US" sz="1100" b="1" dirty="0">
              <a:solidFill>
                <a:prstClr val="black"/>
              </a:solidFill>
              <a:latin typeface="Calibri"/>
              <a:ea typeface="新細明體" panose="02020500000000000000" pitchFamily="18" charset="-120"/>
            </a:endParaRPr>
          </a:p>
        </p:txBody>
      </p:sp>
      <p:sp>
        <p:nvSpPr>
          <p:cNvPr id="18" name="Rounded Rectangle 28"/>
          <p:cNvSpPr/>
          <p:nvPr/>
        </p:nvSpPr>
        <p:spPr>
          <a:xfrm>
            <a:off x="472587" y="4014189"/>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Device OEM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(module, chipset, design house)</a:t>
            </a:r>
            <a:endParaRPr kumimoji="0" lang="zh-TW" altLang="en-US"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cxnSp>
        <p:nvCxnSpPr>
          <p:cNvPr id="19" name="Straight Arrow Connector 29"/>
          <p:cNvCxnSpPr/>
          <p:nvPr/>
        </p:nvCxnSpPr>
        <p:spPr>
          <a:xfrm flipV="1">
            <a:off x="3332016" y="3404589"/>
            <a:ext cx="0" cy="609600"/>
          </a:xfrm>
          <a:prstGeom prst="straightConnector1">
            <a:avLst/>
          </a:prstGeom>
          <a:noFill/>
          <a:ln w="28575" cap="flat" cmpd="sng" algn="ctr">
            <a:solidFill>
              <a:srgbClr val="4F81BD">
                <a:shade val="95000"/>
                <a:satMod val="105000"/>
              </a:srgbClr>
            </a:solidFill>
            <a:prstDash val="solid"/>
            <a:tailEnd type="arrow"/>
          </a:ln>
          <a:effectLst/>
        </p:spPr>
      </p:cxnSp>
      <p:cxnSp>
        <p:nvCxnSpPr>
          <p:cNvPr id="20" name="Straight Arrow Connector 30"/>
          <p:cNvCxnSpPr/>
          <p:nvPr/>
        </p:nvCxnSpPr>
        <p:spPr>
          <a:xfrm>
            <a:off x="3560616" y="3404589"/>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21" name="TextBox 31"/>
          <p:cNvSpPr txBox="1"/>
          <p:nvPr/>
        </p:nvSpPr>
        <p:spPr>
          <a:xfrm>
            <a:off x="3576945" y="3404589"/>
            <a:ext cx="859531" cy="600164"/>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Licensing $ </a:t>
            </a:r>
          </a:p>
          <a:p>
            <a:r>
              <a:rPr lang="en-US" altLang="zh-TW" sz="1100" b="1" dirty="0">
                <a:solidFill>
                  <a:prstClr val="black"/>
                </a:solidFill>
                <a:latin typeface="Calibri"/>
                <a:ea typeface="新細明體" panose="02020500000000000000" pitchFamily="18" charset="-120"/>
              </a:rPr>
              <a:t>o</a:t>
            </a:r>
            <a:r>
              <a:rPr lang="en-US" altLang="zh-TW" sz="1100" b="1" dirty="0" smtClean="0">
                <a:solidFill>
                  <a:prstClr val="black"/>
                </a:solidFill>
                <a:latin typeface="Calibri"/>
                <a:ea typeface="新細明體" panose="02020500000000000000" pitchFamily="18" charset="-120"/>
              </a:rPr>
              <a:t>r</a:t>
            </a:r>
          </a:p>
          <a:p>
            <a:r>
              <a:rPr lang="en-US" altLang="zh-TW" sz="1100" b="1" dirty="0" smtClean="0">
                <a:solidFill>
                  <a:prstClr val="black"/>
                </a:solidFill>
                <a:latin typeface="Calibri"/>
                <a:ea typeface="新細明體" panose="02020500000000000000" pitchFamily="18" charset="-120"/>
              </a:rPr>
              <a:t>Rev share $</a:t>
            </a:r>
            <a:endParaRPr lang="zh-TW" altLang="en-US" sz="1100" b="1" dirty="0">
              <a:solidFill>
                <a:prstClr val="black"/>
              </a:solidFill>
              <a:latin typeface="Calibri"/>
              <a:ea typeface="新細明體" panose="02020500000000000000" pitchFamily="18" charset="-120"/>
            </a:endParaRPr>
          </a:p>
        </p:txBody>
      </p:sp>
      <p:sp>
        <p:nvSpPr>
          <p:cNvPr id="22" name="TextBox 32"/>
          <p:cNvSpPr txBox="1"/>
          <p:nvPr/>
        </p:nvSpPr>
        <p:spPr>
          <a:xfrm>
            <a:off x="2529987" y="3507102"/>
            <a:ext cx="854721" cy="430887"/>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Application</a:t>
            </a:r>
          </a:p>
          <a:p>
            <a:r>
              <a:rPr lang="en-US" altLang="zh-TW" sz="1100" b="1" dirty="0" smtClean="0">
                <a:solidFill>
                  <a:prstClr val="black"/>
                </a:solidFill>
                <a:latin typeface="Calibri"/>
                <a:ea typeface="新細明體" panose="02020500000000000000" pitchFamily="18" charset="-120"/>
              </a:rPr>
              <a:t>Software</a:t>
            </a:r>
            <a:endParaRPr lang="zh-TW" altLang="en-US" sz="1100" b="1" dirty="0">
              <a:solidFill>
                <a:prstClr val="black"/>
              </a:solidFill>
              <a:latin typeface="Calibri"/>
              <a:ea typeface="新細明體" panose="02020500000000000000" pitchFamily="18" charset="-120"/>
            </a:endParaRPr>
          </a:p>
        </p:txBody>
      </p:sp>
      <p:sp>
        <p:nvSpPr>
          <p:cNvPr id="23" name="Rounded Rectangle 33"/>
          <p:cNvSpPr/>
          <p:nvPr/>
        </p:nvSpPr>
        <p:spPr>
          <a:xfrm>
            <a:off x="2646216" y="4014189"/>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Application Service Provider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(ASP)</a:t>
            </a:r>
            <a:endParaRPr kumimoji="0" lang="zh-TW" altLang="en-US"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cxnSp>
        <p:nvCxnSpPr>
          <p:cNvPr id="24" name="Straight Arrow Connector 39"/>
          <p:cNvCxnSpPr/>
          <p:nvPr/>
        </p:nvCxnSpPr>
        <p:spPr>
          <a:xfrm flipV="1">
            <a:off x="5465616" y="3404589"/>
            <a:ext cx="0" cy="609600"/>
          </a:xfrm>
          <a:prstGeom prst="straightConnector1">
            <a:avLst/>
          </a:prstGeom>
          <a:noFill/>
          <a:ln w="28575" cap="flat" cmpd="sng" algn="ctr">
            <a:solidFill>
              <a:srgbClr val="4F81BD">
                <a:shade val="95000"/>
                <a:satMod val="105000"/>
              </a:srgbClr>
            </a:solidFill>
            <a:prstDash val="solid"/>
            <a:tailEnd type="arrow"/>
          </a:ln>
          <a:effectLst/>
        </p:spPr>
      </p:cxnSp>
      <p:cxnSp>
        <p:nvCxnSpPr>
          <p:cNvPr id="25" name="Straight Arrow Connector 40"/>
          <p:cNvCxnSpPr/>
          <p:nvPr/>
        </p:nvCxnSpPr>
        <p:spPr>
          <a:xfrm>
            <a:off x="5694216" y="3404589"/>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26" name="TextBox 41"/>
          <p:cNvSpPr txBox="1"/>
          <p:nvPr/>
        </p:nvSpPr>
        <p:spPr>
          <a:xfrm>
            <a:off x="5710545" y="3404589"/>
            <a:ext cx="859531" cy="600164"/>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Licensing $</a:t>
            </a:r>
          </a:p>
          <a:p>
            <a:r>
              <a:rPr lang="en-US" altLang="zh-TW" sz="1100" b="1" dirty="0">
                <a:solidFill>
                  <a:prstClr val="black"/>
                </a:solidFill>
                <a:latin typeface="Calibri"/>
                <a:ea typeface="新細明體" panose="02020500000000000000" pitchFamily="18" charset="-120"/>
              </a:rPr>
              <a:t>o</a:t>
            </a:r>
            <a:r>
              <a:rPr lang="en-US" altLang="zh-TW" sz="1100" b="1" dirty="0" smtClean="0">
                <a:solidFill>
                  <a:prstClr val="black"/>
                </a:solidFill>
                <a:latin typeface="Calibri"/>
                <a:ea typeface="新細明體" panose="02020500000000000000" pitchFamily="18" charset="-120"/>
              </a:rPr>
              <a:t>r</a:t>
            </a:r>
          </a:p>
          <a:p>
            <a:r>
              <a:rPr lang="en-US" altLang="zh-TW" sz="1100" b="1" dirty="0" smtClean="0">
                <a:solidFill>
                  <a:prstClr val="black"/>
                </a:solidFill>
                <a:latin typeface="Calibri"/>
                <a:ea typeface="新細明體" panose="02020500000000000000" pitchFamily="18" charset="-120"/>
              </a:rPr>
              <a:t>Rev share $</a:t>
            </a:r>
            <a:endParaRPr lang="zh-TW" altLang="en-US" sz="1100" b="1" dirty="0">
              <a:solidFill>
                <a:prstClr val="black"/>
              </a:solidFill>
              <a:latin typeface="Calibri"/>
              <a:ea typeface="新細明體" panose="02020500000000000000" pitchFamily="18" charset="-120"/>
            </a:endParaRPr>
          </a:p>
        </p:txBody>
      </p:sp>
      <p:sp>
        <p:nvSpPr>
          <p:cNvPr id="27" name="TextBox 42"/>
          <p:cNvSpPr txBox="1"/>
          <p:nvPr/>
        </p:nvSpPr>
        <p:spPr>
          <a:xfrm>
            <a:off x="4820190" y="3422463"/>
            <a:ext cx="699230" cy="600164"/>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Service</a:t>
            </a:r>
          </a:p>
          <a:p>
            <a:r>
              <a:rPr lang="en-US" altLang="zh-TW" sz="1100" b="1" dirty="0" smtClean="0">
                <a:solidFill>
                  <a:prstClr val="black"/>
                </a:solidFill>
                <a:latin typeface="Calibri"/>
                <a:ea typeface="新細明體" panose="02020500000000000000" pitchFamily="18" charset="-120"/>
              </a:rPr>
              <a:t>Delivery</a:t>
            </a:r>
          </a:p>
          <a:p>
            <a:r>
              <a:rPr lang="en-US" altLang="zh-TW" sz="1100" b="1" dirty="0" smtClean="0">
                <a:solidFill>
                  <a:prstClr val="black"/>
                </a:solidFill>
                <a:latin typeface="Calibri"/>
                <a:ea typeface="新細明體" panose="02020500000000000000" pitchFamily="18" charset="-120"/>
              </a:rPr>
              <a:t>Platform</a:t>
            </a:r>
            <a:endParaRPr lang="zh-TW" altLang="en-US" sz="1100" b="1" dirty="0">
              <a:solidFill>
                <a:prstClr val="black"/>
              </a:solidFill>
              <a:latin typeface="Calibri"/>
              <a:ea typeface="新細明體" panose="02020500000000000000" pitchFamily="18" charset="-120"/>
            </a:endParaRPr>
          </a:p>
        </p:txBody>
      </p:sp>
      <p:sp>
        <p:nvSpPr>
          <p:cNvPr id="28" name="Rounded Rectangle 43"/>
          <p:cNvSpPr/>
          <p:nvPr/>
        </p:nvSpPr>
        <p:spPr>
          <a:xfrm>
            <a:off x="4779816" y="4014189"/>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Middleware/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Platform Provider</a:t>
            </a:r>
            <a:endParaRPr kumimoji="0" lang="zh-TW" altLang="en-US"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cxnSp>
        <p:nvCxnSpPr>
          <p:cNvPr id="29" name="Straight Arrow Connector 44"/>
          <p:cNvCxnSpPr/>
          <p:nvPr/>
        </p:nvCxnSpPr>
        <p:spPr>
          <a:xfrm flipV="1">
            <a:off x="7523016" y="3404589"/>
            <a:ext cx="0" cy="609600"/>
          </a:xfrm>
          <a:prstGeom prst="straightConnector1">
            <a:avLst/>
          </a:prstGeom>
          <a:noFill/>
          <a:ln w="28575" cap="flat" cmpd="sng" algn="ctr">
            <a:solidFill>
              <a:srgbClr val="4F81BD">
                <a:shade val="95000"/>
                <a:satMod val="105000"/>
              </a:srgbClr>
            </a:solidFill>
            <a:prstDash val="solid"/>
            <a:tailEnd type="arrow"/>
          </a:ln>
          <a:effectLst/>
        </p:spPr>
      </p:cxnSp>
      <p:cxnSp>
        <p:nvCxnSpPr>
          <p:cNvPr id="30" name="Straight Arrow Connector 45"/>
          <p:cNvCxnSpPr/>
          <p:nvPr/>
        </p:nvCxnSpPr>
        <p:spPr>
          <a:xfrm>
            <a:off x="7751616" y="3404589"/>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31" name="TextBox 46"/>
          <p:cNvSpPr txBox="1"/>
          <p:nvPr/>
        </p:nvSpPr>
        <p:spPr>
          <a:xfrm>
            <a:off x="7767945" y="3578584"/>
            <a:ext cx="822661" cy="261610"/>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Service fee</a:t>
            </a:r>
            <a:endParaRPr lang="zh-TW" altLang="en-US" sz="1100" b="1" dirty="0">
              <a:solidFill>
                <a:prstClr val="black"/>
              </a:solidFill>
              <a:latin typeface="Calibri"/>
              <a:ea typeface="新細明體" panose="02020500000000000000" pitchFamily="18" charset="-120"/>
            </a:endParaRPr>
          </a:p>
        </p:txBody>
      </p:sp>
      <p:sp>
        <p:nvSpPr>
          <p:cNvPr id="32" name="TextBox 47"/>
          <p:cNvSpPr txBox="1"/>
          <p:nvPr/>
        </p:nvSpPr>
        <p:spPr>
          <a:xfrm>
            <a:off x="6739732" y="3404589"/>
            <a:ext cx="838691" cy="600164"/>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System</a:t>
            </a:r>
          </a:p>
          <a:p>
            <a:r>
              <a:rPr lang="en-US" altLang="zh-TW" sz="1100" b="1" dirty="0" smtClean="0">
                <a:solidFill>
                  <a:prstClr val="black"/>
                </a:solidFill>
                <a:latin typeface="Calibri"/>
                <a:ea typeface="新細明體" panose="02020500000000000000" pitchFamily="18" charset="-120"/>
              </a:rPr>
              <a:t>Integration</a:t>
            </a:r>
          </a:p>
          <a:p>
            <a:r>
              <a:rPr lang="en-US" altLang="zh-TW" sz="1100" b="1" dirty="0" smtClean="0">
                <a:solidFill>
                  <a:prstClr val="black"/>
                </a:solidFill>
                <a:latin typeface="Calibri"/>
                <a:ea typeface="新細明體" panose="02020500000000000000" pitchFamily="18" charset="-120"/>
              </a:rPr>
              <a:t>Services</a:t>
            </a:r>
            <a:endParaRPr lang="zh-TW" altLang="en-US" sz="1100" b="1" dirty="0">
              <a:solidFill>
                <a:prstClr val="black"/>
              </a:solidFill>
              <a:latin typeface="Calibri"/>
              <a:ea typeface="新細明體" panose="02020500000000000000" pitchFamily="18" charset="-120"/>
            </a:endParaRPr>
          </a:p>
        </p:txBody>
      </p:sp>
      <p:sp>
        <p:nvSpPr>
          <p:cNvPr id="33" name="Rounded Rectangle 48"/>
          <p:cNvSpPr/>
          <p:nvPr/>
        </p:nvSpPr>
        <p:spPr>
          <a:xfrm>
            <a:off x="6837216" y="4014189"/>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IT &amp;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Integrator</a:t>
            </a:r>
          </a:p>
        </p:txBody>
      </p:sp>
      <p:sp>
        <p:nvSpPr>
          <p:cNvPr id="34" name="TextBox 50"/>
          <p:cNvSpPr txBox="1"/>
          <p:nvPr/>
        </p:nvSpPr>
        <p:spPr>
          <a:xfrm>
            <a:off x="2845962" y="4699989"/>
            <a:ext cx="1236877" cy="923330"/>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Vertical</a:t>
            </a:r>
          </a:p>
          <a:p>
            <a:r>
              <a:rPr lang="en-US" altLang="zh-TW" dirty="0" smtClean="0">
                <a:solidFill>
                  <a:prstClr val="black"/>
                </a:solidFill>
                <a:latin typeface="Calibri"/>
                <a:ea typeface="新細明體" panose="02020500000000000000" pitchFamily="18" charset="-120"/>
              </a:rPr>
              <a:t>Specific</a:t>
            </a:r>
          </a:p>
          <a:p>
            <a:r>
              <a:rPr lang="en-US" altLang="zh-TW" dirty="0" smtClean="0">
                <a:solidFill>
                  <a:prstClr val="black"/>
                </a:solidFill>
                <a:latin typeface="Calibri"/>
                <a:ea typeface="新細明體" panose="02020500000000000000" pitchFamily="18" charset="-120"/>
              </a:rPr>
              <a:t>Developers</a:t>
            </a:r>
          </a:p>
        </p:txBody>
      </p:sp>
      <p:sp>
        <p:nvSpPr>
          <p:cNvPr id="35" name="TextBox 51"/>
          <p:cNvSpPr txBox="1"/>
          <p:nvPr/>
        </p:nvSpPr>
        <p:spPr>
          <a:xfrm>
            <a:off x="4950710" y="4699989"/>
            <a:ext cx="1840760" cy="1477328"/>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Jasper</a:t>
            </a:r>
          </a:p>
          <a:p>
            <a:r>
              <a:rPr lang="en-US" altLang="zh-TW" dirty="0" smtClean="0">
                <a:solidFill>
                  <a:prstClr val="black"/>
                </a:solidFill>
                <a:latin typeface="Calibri"/>
                <a:ea typeface="新細明體" panose="02020500000000000000" pitchFamily="18" charset="-120"/>
              </a:rPr>
              <a:t>Itron</a:t>
            </a:r>
          </a:p>
          <a:p>
            <a:r>
              <a:rPr lang="en-US" altLang="zh-TW" dirty="0" smtClean="0">
                <a:solidFill>
                  <a:prstClr val="black"/>
                </a:solidFill>
                <a:latin typeface="Calibri"/>
                <a:ea typeface="新細明體" panose="02020500000000000000" pitchFamily="18" charset="-120"/>
              </a:rPr>
              <a:t>KORE Telematics</a:t>
            </a:r>
          </a:p>
          <a:p>
            <a:r>
              <a:rPr lang="en-US" altLang="zh-TW" dirty="0" smtClean="0">
                <a:solidFill>
                  <a:prstClr val="black"/>
                </a:solidFill>
                <a:latin typeface="Calibri"/>
                <a:ea typeface="新細明體" panose="02020500000000000000" pitchFamily="18" charset="-120"/>
              </a:rPr>
              <a:t>Numerex</a:t>
            </a:r>
          </a:p>
          <a:p>
            <a:r>
              <a:rPr lang="en-US" altLang="zh-TW" dirty="0" smtClean="0">
                <a:solidFill>
                  <a:prstClr val="black"/>
                </a:solidFill>
                <a:latin typeface="Calibri"/>
                <a:ea typeface="新細明體" panose="02020500000000000000" pitchFamily="18" charset="-120"/>
              </a:rPr>
              <a:t>(more in Slide 25)</a:t>
            </a:r>
          </a:p>
        </p:txBody>
      </p:sp>
      <p:sp>
        <p:nvSpPr>
          <p:cNvPr id="36" name="TextBox 52"/>
          <p:cNvSpPr txBox="1"/>
          <p:nvPr/>
        </p:nvSpPr>
        <p:spPr>
          <a:xfrm>
            <a:off x="759710" y="4699989"/>
            <a:ext cx="1576329" cy="1477328"/>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Enfora</a:t>
            </a:r>
          </a:p>
          <a:p>
            <a:r>
              <a:rPr lang="en-US" altLang="zh-TW" dirty="0" smtClean="0">
                <a:solidFill>
                  <a:prstClr val="black"/>
                </a:solidFill>
                <a:latin typeface="Calibri"/>
                <a:ea typeface="新細明體" panose="02020500000000000000" pitchFamily="18" charset="-120"/>
              </a:rPr>
              <a:t>Sierra Wireless</a:t>
            </a:r>
          </a:p>
          <a:p>
            <a:r>
              <a:rPr lang="en-US" altLang="zh-TW" dirty="0" smtClean="0">
                <a:solidFill>
                  <a:prstClr val="black"/>
                </a:solidFill>
                <a:latin typeface="Calibri"/>
                <a:ea typeface="新細明體" panose="02020500000000000000" pitchFamily="18" charset="-120"/>
              </a:rPr>
              <a:t>Cinterion</a:t>
            </a:r>
          </a:p>
          <a:p>
            <a:r>
              <a:rPr lang="en-US" altLang="zh-TW" dirty="0" smtClean="0">
                <a:solidFill>
                  <a:prstClr val="black"/>
                </a:solidFill>
                <a:latin typeface="Calibri"/>
                <a:ea typeface="新細明體" panose="02020500000000000000" pitchFamily="18" charset="-120"/>
              </a:rPr>
              <a:t>SIMcom</a:t>
            </a:r>
          </a:p>
          <a:p>
            <a:r>
              <a:rPr lang="en-US" altLang="zh-TW" dirty="0" err="1" smtClean="0">
                <a:solidFill>
                  <a:prstClr val="black"/>
                </a:solidFill>
                <a:latin typeface="Calibri"/>
                <a:ea typeface="新細明體" panose="02020500000000000000" pitchFamily="18" charset="-120"/>
              </a:rPr>
              <a:t>Telit</a:t>
            </a:r>
            <a:endParaRPr lang="en-US" altLang="zh-TW" dirty="0" smtClean="0">
              <a:solidFill>
                <a:prstClr val="black"/>
              </a:solidFill>
              <a:latin typeface="Calibri"/>
              <a:ea typeface="新細明體" panose="02020500000000000000" pitchFamily="18" charset="-120"/>
            </a:endParaRPr>
          </a:p>
        </p:txBody>
      </p:sp>
      <p:sp>
        <p:nvSpPr>
          <p:cNvPr id="37" name="TextBox 53"/>
          <p:cNvSpPr txBox="1"/>
          <p:nvPr/>
        </p:nvSpPr>
        <p:spPr>
          <a:xfrm>
            <a:off x="7101987" y="4699989"/>
            <a:ext cx="1139736" cy="923330"/>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IBM</a:t>
            </a:r>
          </a:p>
          <a:p>
            <a:r>
              <a:rPr lang="en-US" altLang="zh-TW" dirty="0" smtClean="0">
                <a:solidFill>
                  <a:prstClr val="black"/>
                </a:solidFill>
                <a:latin typeface="Calibri"/>
                <a:ea typeface="新細明體" panose="02020500000000000000" pitchFamily="18" charset="-120"/>
              </a:rPr>
              <a:t>Accenture</a:t>
            </a:r>
          </a:p>
          <a:p>
            <a:r>
              <a:rPr lang="en-US" altLang="zh-TW" dirty="0" smtClean="0">
                <a:solidFill>
                  <a:prstClr val="black"/>
                </a:solidFill>
                <a:latin typeface="Calibri"/>
                <a:ea typeface="新細明體" panose="02020500000000000000" pitchFamily="18" charset="-120"/>
              </a:rPr>
              <a:t>Swisscom</a:t>
            </a:r>
          </a:p>
        </p:txBody>
      </p:sp>
      <p:sp>
        <p:nvSpPr>
          <p:cNvPr id="38" name="TextBox 54"/>
          <p:cNvSpPr txBox="1"/>
          <p:nvPr/>
        </p:nvSpPr>
        <p:spPr>
          <a:xfrm>
            <a:off x="1985928" y="1880589"/>
            <a:ext cx="1088118" cy="923330"/>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AT&amp;T</a:t>
            </a:r>
          </a:p>
          <a:p>
            <a:r>
              <a:rPr lang="en-US" altLang="zh-TW" dirty="0" smtClean="0">
                <a:solidFill>
                  <a:prstClr val="black"/>
                </a:solidFill>
                <a:latin typeface="Calibri"/>
                <a:ea typeface="新細明體" panose="02020500000000000000" pitchFamily="18" charset="-120"/>
              </a:rPr>
              <a:t>Verizon</a:t>
            </a:r>
          </a:p>
          <a:p>
            <a:r>
              <a:rPr lang="en-US" altLang="zh-TW" dirty="0" smtClean="0">
                <a:solidFill>
                  <a:prstClr val="black"/>
                </a:solidFill>
                <a:latin typeface="Calibri"/>
                <a:ea typeface="新細明體" panose="02020500000000000000" pitchFamily="18" charset="-120"/>
              </a:rPr>
              <a:t>Swisscom</a:t>
            </a:r>
          </a:p>
        </p:txBody>
      </p:sp>
      <p:sp>
        <p:nvSpPr>
          <p:cNvPr id="39" name="文字方塊 6"/>
          <p:cNvSpPr txBox="1">
            <a:spLocks noChangeArrowheads="1"/>
          </p:cNvSpPr>
          <p:nvPr/>
        </p:nvSpPr>
        <p:spPr bwMode="auto">
          <a:xfrm>
            <a:off x="3065428" y="6211019"/>
            <a:ext cx="5786438" cy="314325"/>
          </a:xfrm>
          <a:prstGeom prst="rect">
            <a:avLst/>
          </a:prstGeom>
          <a:noFill/>
          <a:ln w="9525">
            <a:noFill/>
            <a:miter lim="800000"/>
            <a:headEnd/>
            <a:tailEnd/>
          </a:ln>
        </p:spPr>
        <p:txBody>
          <a:bodyPr wrap="none" lIns="82945" tIns="41473" rIns="82945" bIns="41473">
            <a:spAutoFit/>
          </a:bodyPr>
          <a:lstStyle/>
          <a:p>
            <a:r>
              <a:rPr lang="en-US" altLang="zh-TW" sz="1500" dirty="0">
                <a:solidFill>
                  <a:prstClr val="black"/>
                </a:solidFill>
                <a:latin typeface="Calibri" pitchFamily="34" charset="0"/>
                <a:ea typeface="新細明體" panose="02020500000000000000" pitchFamily="18" charset="-120"/>
              </a:rPr>
              <a:t>Source: “M2M COMMUNICATIONS - A SYTEMS APPROACH”, 2012, Wiley.</a:t>
            </a:r>
            <a:endParaRPr lang="zh-TW" altLang="en-US" sz="1500" dirty="0">
              <a:solidFill>
                <a:prstClr val="black"/>
              </a:solidFill>
              <a:latin typeface="Calibri" pitchFamily="34" charset="0"/>
              <a:ea typeface="新細明體" panose="02020500000000000000" pitchFamily="18" charset="-120"/>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53</a:t>
            </a:fld>
            <a:endParaRPr lang="zh-TW" altLang="en-US" dirty="0"/>
          </a:p>
        </p:txBody>
      </p:sp>
    </p:spTree>
    <p:extLst>
      <p:ext uri="{BB962C8B-B14F-4D97-AF65-F5344CB8AC3E}">
        <p14:creationId xmlns:p14="http://schemas.microsoft.com/office/powerpoint/2010/main" val="2574251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sz="3600" b="0" dirty="0">
                <a:solidFill>
                  <a:prstClr val="black"/>
                </a:solidFill>
                <a:effectLst/>
                <a:latin typeface="Calibri"/>
                <a:ea typeface="新細明體" panose="02020500000000000000" pitchFamily="18" charset="-120"/>
              </a:rPr>
              <a:t>Service Providers &amp; Network Operator</a:t>
            </a:r>
            <a:br>
              <a:rPr lang="en-US" altLang="zh-TW" sz="3600" b="0" dirty="0">
                <a:solidFill>
                  <a:prstClr val="black"/>
                </a:solidFill>
                <a:effectLst/>
                <a:latin typeface="Calibri"/>
                <a:ea typeface="新細明體" panose="02020500000000000000" pitchFamily="18" charset="-120"/>
              </a:rPr>
            </a:br>
            <a:r>
              <a:rPr lang="en-US" altLang="zh-TW" sz="2900" dirty="0">
                <a:solidFill>
                  <a:srgbClr val="000000"/>
                </a:solidFill>
                <a:effectLst/>
                <a:latin typeface="Calibri"/>
                <a:ea typeface="新細明體" panose="02020500000000000000" pitchFamily="18" charset="-120"/>
              </a:rPr>
              <a:t>- </a:t>
            </a:r>
            <a:r>
              <a:rPr lang="en-US" altLang="zh-TW" sz="2200" dirty="0">
                <a:solidFill>
                  <a:srgbClr val="000000"/>
                </a:solidFill>
                <a:effectLst/>
                <a:latin typeface="Calibri"/>
                <a:ea typeface="新細明體" panose="02020500000000000000" pitchFamily="18" charset="-120"/>
              </a:rPr>
              <a:t>MVNO (M2M Virtual Network Provider)-led Model</a:t>
            </a:r>
            <a:endParaRPr lang="zh-TW" altLang="en-US" dirty="0"/>
          </a:p>
        </p:txBody>
      </p:sp>
      <p:sp>
        <p:nvSpPr>
          <p:cNvPr id="5" name="Rounded Rectangle 3"/>
          <p:cNvSpPr/>
          <p:nvPr/>
        </p:nvSpPr>
        <p:spPr>
          <a:xfrm>
            <a:off x="2813331" y="1795026"/>
            <a:ext cx="1700797" cy="1143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M2M Virtual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Operator (MVNO)</a:t>
            </a:r>
            <a:endParaRPr kumimoji="0" lang="zh-TW" altLang="en-US"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sp>
        <p:nvSpPr>
          <p:cNvPr id="6" name="Rounded Rectangle 4"/>
          <p:cNvSpPr/>
          <p:nvPr/>
        </p:nvSpPr>
        <p:spPr>
          <a:xfrm>
            <a:off x="5967371" y="2015462"/>
            <a:ext cx="1905000"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Customer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(enterprise, utility,</a:t>
            </a:r>
            <a:r>
              <a:rPr kumimoji="0" lang="zh-TW" altLang="en-US"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 </a:t>
            </a:r>
            <a:r>
              <a:rPr kumimoji="0" lang="en-US" altLang="zh-TW"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home etc.)</a:t>
            </a:r>
          </a:p>
        </p:txBody>
      </p:sp>
      <p:cxnSp>
        <p:nvCxnSpPr>
          <p:cNvPr id="7" name="Straight Arrow Connector 5"/>
          <p:cNvCxnSpPr/>
          <p:nvPr/>
        </p:nvCxnSpPr>
        <p:spPr>
          <a:xfrm>
            <a:off x="4514128" y="2404626"/>
            <a:ext cx="1453243" cy="0"/>
          </a:xfrm>
          <a:prstGeom prst="straightConnector1">
            <a:avLst/>
          </a:prstGeom>
          <a:noFill/>
          <a:ln w="28575" cap="flat" cmpd="sng" algn="ctr">
            <a:solidFill>
              <a:srgbClr val="4F81BD">
                <a:shade val="95000"/>
                <a:satMod val="105000"/>
              </a:srgbClr>
            </a:solidFill>
            <a:prstDash val="solid"/>
            <a:tailEnd type="arrow"/>
          </a:ln>
          <a:effectLst/>
        </p:spPr>
      </p:cxnSp>
      <p:cxnSp>
        <p:nvCxnSpPr>
          <p:cNvPr id="8" name="Straight Arrow Connector 6"/>
          <p:cNvCxnSpPr/>
          <p:nvPr/>
        </p:nvCxnSpPr>
        <p:spPr>
          <a:xfrm flipH="1">
            <a:off x="4514129" y="2583339"/>
            <a:ext cx="1453242" cy="0"/>
          </a:xfrm>
          <a:prstGeom prst="straightConnector1">
            <a:avLst/>
          </a:prstGeom>
          <a:noFill/>
          <a:ln w="28575" cap="flat" cmpd="sng" algn="ctr">
            <a:solidFill>
              <a:srgbClr val="4F81BD">
                <a:shade val="95000"/>
                <a:satMod val="105000"/>
              </a:srgbClr>
            </a:solidFill>
            <a:prstDash val="solid"/>
            <a:tailEnd type="arrow"/>
          </a:ln>
          <a:effectLst/>
        </p:spPr>
      </p:cxnSp>
      <p:sp>
        <p:nvSpPr>
          <p:cNvPr id="9" name="TextBox 7"/>
          <p:cNvSpPr txBox="1"/>
          <p:nvPr/>
        </p:nvSpPr>
        <p:spPr>
          <a:xfrm>
            <a:off x="4459927" y="2132130"/>
            <a:ext cx="1590500" cy="261610"/>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Integrated M2M service</a:t>
            </a:r>
            <a:endParaRPr lang="zh-TW" altLang="en-US" sz="1100" b="1" dirty="0">
              <a:solidFill>
                <a:prstClr val="black"/>
              </a:solidFill>
              <a:latin typeface="Calibri"/>
              <a:ea typeface="新細明體" panose="02020500000000000000" pitchFamily="18" charset="-120"/>
            </a:endParaRPr>
          </a:p>
        </p:txBody>
      </p:sp>
      <p:sp>
        <p:nvSpPr>
          <p:cNvPr id="10" name="TextBox 8"/>
          <p:cNvSpPr txBox="1"/>
          <p:nvPr/>
        </p:nvSpPr>
        <p:spPr>
          <a:xfrm>
            <a:off x="4428282" y="2583339"/>
            <a:ext cx="1718740" cy="430887"/>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Device $ + recurring rev $</a:t>
            </a:r>
          </a:p>
          <a:p>
            <a:r>
              <a:rPr lang="en-US" altLang="zh-TW" sz="1100" b="1" dirty="0" smtClean="0">
                <a:solidFill>
                  <a:prstClr val="black"/>
                </a:solidFill>
                <a:latin typeface="Calibri"/>
                <a:ea typeface="新細明體" panose="02020500000000000000" pitchFamily="18" charset="-120"/>
              </a:rPr>
              <a:t>(SW, M2M service charge)</a:t>
            </a:r>
            <a:endParaRPr lang="zh-TW" altLang="en-US" sz="1100" b="1" dirty="0">
              <a:solidFill>
                <a:prstClr val="black"/>
              </a:solidFill>
              <a:latin typeface="Calibri"/>
              <a:ea typeface="新細明體" panose="02020500000000000000" pitchFamily="18" charset="-120"/>
            </a:endParaRPr>
          </a:p>
        </p:txBody>
      </p:sp>
      <p:cxnSp>
        <p:nvCxnSpPr>
          <p:cNvPr id="11" name="Straight Connector 9"/>
          <p:cNvCxnSpPr/>
          <p:nvPr/>
        </p:nvCxnSpPr>
        <p:spPr>
          <a:xfrm>
            <a:off x="1014371" y="3547626"/>
            <a:ext cx="6609558" cy="0"/>
          </a:xfrm>
          <a:prstGeom prst="line">
            <a:avLst/>
          </a:prstGeom>
          <a:noFill/>
          <a:ln w="38100" cap="flat" cmpd="sng" algn="ctr">
            <a:solidFill>
              <a:srgbClr val="4F81BD">
                <a:shade val="95000"/>
                <a:satMod val="105000"/>
              </a:srgbClr>
            </a:solidFill>
            <a:prstDash val="solid"/>
          </a:ln>
          <a:effectLst/>
        </p:spPr>
      </p:cxnSp>
      <p:cxnSp>
        <p:nvCxnSpPr>
          <p:cNvPr id="12" name="Straight Arrow Connector 10"/>
          <p:cNvCxnSpPr/>
          <p:nvPr/>
        </p:nvCxnSpPr>
        <p:spPr>
          <a:xfrm>
            <a:off x="3605171" y="2938026"/>
            <a:ext cx="0" cy="609600"/>
          </a:xfrm>
          <a:prstGeom prst="straightConnector1">
            <a:avLst/>
          </a:prstGeom>
          <a:noFill/>
          <a:ln w="38100" cap="flat" cmpd="sng" algn="ctr">
            <a:solidFill>
              <a:srgbClr val="4F81BD">
                <a:shade val="95000"/>
                <a:satMod val="105000"/>
              </a:srgbClr>
            </a:solidFill>
            <a:prstDash val="solid"/>
            <a:tailEnd type="arrow"/>
          </a:ln>
          <a:effectLst/>
        </p:spPr>
      </p:cxnSp>
      <p:cxnSp>
        <p:nvCxnSpPr>
          <p:cNvPr id="13" name="Straight Arrow Connector 11"/>
          <p:cNvCxnSpPr/>
          <p:nvPr/>
        </p:nvCxnSpPr>
        <p:spPr>
          <a:xfrm flipV="1">
            <a:off x="3833771" y="2938026"/>
            <a:ext cx="0" cy="609600"/>
          </a:xfrm>
          <a:prstGeom prst="straightConnector1">
            <a:avLst/>
          </a:prstGeom>
          <a:noFill/>
          <a:ln w="38100" cap="flat" cmpd="sng" algn="ctr">
            <a:solidFill>
              <a:srgbClr val="4F81BD">
                <a:shade val="95000"/>
                <a:satMod val="105000"/>
              </a:srgbClr>
            </a:solidFill>
            <a:prstDash val="solid"/>
            <a:tailEnd type="arrow"/>
          </a:ln>
          <a:effectLst/>
        </p:spPr>
      </p:cxnSp>
      <p:cxnSp>
        <p:nvCxnSpPr>
          <p:cNvPr id="14" name="Straight Arrow Connector 12"/>
          <p:cNvCxnSpPr/>
          <p:nvPr/>
        </p:nvCxnSpPr>
        <p:spPr>
          <a:xfrm flipV="1">
            <a:off x="1014371" y="3547626"/>
            <a:ext cx="0" cy="609600"/>
          </a:xfrm>
          <a:prstGeom prst="straightConnector1">
            <a:avLst/>
          </a:prstGeom>
          <a:noFill/>
          <a:ln w="28575" cap="flat" cmpd="sng" algn="ctr">
            <a:solidFill>
              <a:srgbClr val="4F81BD">
                <a:shade val="95000"/>
                <a:satMod val="105000"/>
              </a:srgbClr>
            </a:solidFill>
            <a:prstDash val="solid"/>
            <a:tailEnd type="arrow"/>
          </a:ln>
          <a:effectLst/>
        </p:spPr>
      </p:cxnSp>
      <p:cxnSp>
        <p:nvCxnSpPr>
          <p:cNvPr id="15" name="Straight Arrow Connector 13"/>
          <p:cNvCxnSpPr/>
          <p:nvPr/>
        </p:nvCxnSpPr>
        <p:spPr>
          <a:xfrm>
            <a:off x="1242971" y="3547626"/>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16" name="TextBox 14"/>
          <p:cNvSpPr txBox="1"/>
          <p:nvPr/>
        </p:nvSpPr>
        <p:spPr>
          <a:xfrm>
            <a:off x="1259300" y="3721621"/>
            <a:ext cx="715260" cy="261610"/>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Purchase</a:t>
            </a:r>
            <a:endParaRPr lang="zh-TW" altLang="en-US" sz="1100" b="1" dirty="0">
              <a:solidFill>
                <a:prstClr val="black"/>
              </a:solidFill>
              <a:latin typeface="Calibri"/>
              <a:ea typeface="新細明體" panose="02020500000000000000" pitchFamily="18" charset="-120"/>
            </a:endParaRPr>
          </a:p>
        </p:txBody>
      </p:sp>
      <p:sp>
        <p:nvSpPr>
          <p:cNvPr id="17" name="TextBox 15"/>
          <p:cNvSpPr txBox="1"/>
          <p:nvPr/>
        </p:nvSpPr>
        <p:spPr>
          <a:xfrm>
            <a:off x="-36512" y="3721621"/>
            <a:ext cx="1157689" cy="261610"/>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Certified devices</a:t>
            </a:r>
            <a:endParaRPr lang="zh-TW" altLang="en-US" sz="1100" b="1" dirty="0">
              <a:solidFill>
                <a:prstClr val="black"/>
              </a:solidFill>
              <a:latin typeface="Calibri"/>
              <a:ea typeface="新細明體" panose="02020500000000000000" pitchFamily="18" charset="-120"/>
            </a:endParaRPr>
          </a:p>
        </p:txBody>
      </p:sp>
      <p:sp>
        <p:nvSpPr>
          <p:cNvPr id="18" name="Rounded Rectangle 16"/>
          <p:cNvSpPr/>
          <p:nvPr/>
        </p:nvSpPr>
        <p:spPr>
          <a:xfrm>
            <a:off x="328571" y="4157226"/>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Device OEM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(module, chipset, design house)</a:t>
            </a:r>
            <a:endParaRPr kumimoji="0" lang="zh-TW" altLang="en-US"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cxnSp>
        <p:nvCxnSpPr>
          <p:cNvPr id="19" name="Straight Arrow Connector 17"/>
          <p:cNvCxnSpPr/>
          <p:nvPr/>
        </p:nvCxnSpPr>
        <p:spPr>
          <a:xfrm flipV="1">
            <a:off x="3340400" y="3547626"/>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20" name="TextBox 20"/>
          <p:cNvSpPr txBox="1"/>
          <p:nvPr/>
        </p:nvSpPr>
        <p:spPr>
          <a:xfrm>
            <a:off x="2538371" y="3650139"/>
            <a:ext cx="854721" cy="430887"/>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Application</a:t>
            </a:r>
          </a:p>
          <a:p>
            <a:r>
              <a:rPr lang="en-US" altLang="zh-TW" sz="1100" b="1" dirty="0" smtClean="0">
                <a:solidFill>
                  <a:prstClr val="black"/>
                </a:solidFill>
                <a:latin typeface="Calibri"/>
                <a:ea typeface="新細明體" panose="02020500000000000000" pitchFamily="18" charset="-120"/>
              </a:rPr>
              <a:t>Software</a:t>
            </a:r>
            <a:endParaRPr lang="zh-TW" altLang="en-US" sz="1100" b="1" dirty="0">
              <a:solidFill>
                <a:prstClr val="black"/>
              </a:solidFill>
              <a:latin typeface="Calibri"/>
              <a:ea typeface="新細明體" panose="02020500000000000000" pitchFamily="18" charset="-120"/>
            </a:endParaRPr>
          </a:p>
        </p:txBody>
      </p:sp>
      <p:sp>
        <p:nvSpPr>
          <p:cNvPr id="21" name="Rounded Rectangle 21"/>
          <p:cNvSpPr/>
          <p:nvPr/>
        </p:nvSpPr>
        <p:spPr>
          <a:xfrm>
            <a:off x="2502200" y="4157226"/>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Application Service Provider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(ASP)</a:t>
            </a:r>
            <a:endParaRPr kumimoji="0" lang="zh-TW" altLang="en-US"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cxnSp>
        <p:nvCxnSpPr>
          <p:cNvPr id="22" name="Straight Arrow Connector 22"/>
          <p:cNvCxnSpPr/>
          <p:nvPr/>
        </p:nvCxnSpPr>
        <p:spPr>
          <a:xfrm flipV="1">
            <a:off x="5321600" y="3547626"/>
            <a:ext cx="0" cy="609600"/>
          </a:xfrm>
          <a:prstGeom prst="straightConnector1">
            <a:avLst/>
          </a:prstGeom>
          <a:noFill/>
          <a:ln w="28575" cap="flat" cmpd="sng" algn="ctr">
            <a:solidFill>
              <a:srgbClr val="4F81BD">
                <a:shade val="95000"/>
                <a:satMod val="105000"/>
              </a:srgbClr>
            </a:solidFill>
            <a:prstDash val="solid"/>
            <a:tailEnd type="arrow"/>
          </a:ln>
          <a:effectLst/>
        </p:spPr>
      </p:cxnSp>
      <p:cxnSp>
        <p:nvCxnSpPr>
          <p:cNvPr id="23" name="Straight Arrow Connector 23"/>
          <p:cNvCxnSpPr/>
          <p:nvPr/>
        </p:nvCxnSpPr>
        <p:spPr>
          <a:xfrm>
            <a:off x="5550200" y="3547626"/>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24" name="TextBox 24"/>
          <p:cNvSpPr txBox="1"/>
          <p:nvPr/>
        </p:nvSpPr>
        <p:spPr>
          <a:xfrm>
            <a:off x="5566529" y="3547626"/>
            <a:ext cx="747320" cy="600164"/>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Recurring</a:t>
            </a:r>
          </a:p>
          <a:p>
            <a:r>
              <a:rPr lang="en-US" altLang="zh-TW" sz="1100" b="1" dirty="0" smtClean="0">
                <a:solidFill>
                  <a:prstClr val="black"/>
                </a:solidFill>
                <a:latin typeface="Calibri"/>
                <a:ea typeface="新細明體" panose="02020500000000000000" pitchFamily="18" charset="-120"/>
              </a:rPr>
              <a:t>Data</a:t>
            </a:r>
          </a:p>
          <a:p>
            <a:r>
              <a:rPr lang="en-US" altLang="zh-TW" sz="1100" b="1" dirty="0" smtClean="0">
                <a:solidFill>
                  <a:prstClr val="black"/>
                </a:solidFill>
                <a:latin typeface="Calibri"/>
                <a:ea typeface="新細明體" panose="02020500000000000000" pitchFamily="18" charset="-120"/>
              </a:rPr>
              <a:t>services $</a:t>
            </a:r>
            <a:endParaRPr lang="zh-TW" altLang="en-US" sz="1100" b="1" dirty="0">
              <a:solidFill>
                <a:prstClr val="black"/>
              </a:solidFill>
              <a:latin typeface="Calibri"/>
              <a:ea typeface="新細明體" panose="02020500000000000000" pitchFamily="18" charset="-120"/>
            </a:endParaRPr>
          </a:p>
        </p:txBody>
      </p:sp>
      <p:sp>
        <p:nvSpPr>
          <p:cNvPr id="25" name="TextBox 25"/>
          <p:cNvSpPr txBox="1"/>
          <p:nvPr/>
        </p:nvSpPr>
        <p:spPr>
          <a:xfrm>
            <a:off x="4513526" y="3650139"/>
            <a:ext cx="920445" cy="430887"/>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Data</a:t>
            </a:r>
          </a:p>
          <a:p>
            <a:r>
              <a:rPr lang="en-US" altLang="zh-TW" sz="1100" b="1" dirty="0" smtClean="0">
                <a:solidFill>
                  <a:prstClr val="black"/>
                </a:solidFill>
                <a:latin typeface="Calibri"/>
                <a:ea typeface="新細明體" panose="02020500000000000000" pitchFamily="18" charset="-120"/>
              </a:rPr>
              <a:t>Connectivity</a:t>
            </a:r>
            <a:endParaRPr lang="zh-TW" altLang="en-US" sz="1100" b="1" dirty="0">
              <a:solidFill>
                <a:prstClr val="black"/>
              </a:solidFill>
              <a:latin typeface="Calibri"/>
              <a:ea typeface="新細明體" panose="02020500000000000000" pitchFamily="18" charset="-120"/>
            </a:endParaRPr>
          </a:p>
        </p:txBody>
      </p:sp>
      <p:sp>
        <p:nvSpPr>
          <p:cNvPr id="26" name="Rounded Rectangle 26"/>
          <p:cNvSpPr/>
          <p:nvPr/>
        </p:nvSpPr>
        <p:spPr>
          <a:xfrm>
            <a:off x="4635800" y="4157226"/>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Operator</a:t>
            </a:r>
            <a:endParaRPr kumimoji="0" lang="zh-TW" altLang="en-US"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cxnSp>
        <p:nvCxnSpPr>
          <p:cNvPr id="27" name="Straight Arrow Connector 27"/>
          <p:cNvCxnSpPr/>
          <p:nvPr/>
        </p:nvCxnSpPr>
        <p:spPr>
          <a:xfrm flipV="1">
            <a:off x="7588364" y="3547626"/>
            <a:ext cx="0" cy="609600"/>
          </a:xfrm>
          <a:prstGeom prst="straightConnector1">
            <a:avLst/>
          </a:prstGeom>
          <a:noFill/>
          <a:ln w="28575" cap="flat" cmpd="sng" algn="ctr">
            <a:solidFill>
              <a:srgbClr val="4F81BD">
                <a:shade val="95000"/>
                <a:satMod val="105000"/>
              </a:srgbClr>
            </a:solidFill>
            <a:prstDash val="solid"/>
            <a:tailEnd type="arrow"/>
          </a:ln>
          <a:effectLst/>
        </p:spPr>
      </p:cxnSp>
      <p:sp>
        <p:nvSpPr>
          <p:cNvPr id="28" name="TextBox 30"/>
          <p:cNvSpPr txBox="1"/>
          <p:nvPr/>
        </p:nvSpPr>
        <p:spPr>
          <a:xfrm>
            <a:off x="6805080" y="3547626"/>
            <a:ext cx="838691" cy="600164"/>
          </a:xfrm>
          <a:prstGeom prst="rect">
            <a:avLst/>
          </a:prstGeom>
          <a:noFill/>
        </p:spPr>
        <p:txBody>
          <a:bodyPr wrap="none" rtlCol="0">
            <a:spAutoFit/>
          </a:bodyPr>
          <a:lstStyle/>
          <a:p>
            <a:r>
              <a:rPr lang="en-US" altLang="zh-TW" sz="1100" b="1" dirty="0" smtClean="0">
                <a:solidFill>
                  <a:prstClr val="black"/>
                </a:solidFill>
                <a:latin typeface="Calibri"/>
                <a:ea typeface="新細明體" panose="02020500000000000000" pitchFamily="18" charset="-120"/>
              </a:rPr>
              <a:t>System</a:t>
            </a:r>
          </a:p>
          <a:p>
            <a:r>
              <a:rPr lang="en-US" altLang="zh-TW" sz="1100" b="1" dirty="0" smtClean="0">
                <a:solidFill>
                  <a:prstClr val="black"/>
                </a:solidFill>
                <a:latin typeface="Calibri"/>
                <a:ea typeface="新細明體" panose="02020500000000000000" pitchFamily="18" charset="-120"/>
              </a:rPr>
              <a:t>Integration</a:t>
            </a:r>
          </a:p>
          <a:p>
            <a:r>
              <a:rPr lang="en-US" altLang="zh-TW" sz="1100" b="1" dirty="0" smtClean="0">
                <a:solidFill>
                  <a:prstClr val="black"/>
                </a:solidFill>
                <a:latin typeface="Calibri"/>
                <a:ea typeface="新細明體" panose="02020500000000000000" pitchFamily="18" charset="-120"/>
              </a:rPr>
              <a:t>Services</a:t>
            </a:r>
            <a:endParaRPr lang="zh-TW" altLang="en-US" sz="1100" b="1" dirty="0">
              <a:solidFill>
                <a:prstClr val="black"/>
              </a:solidFill>
              <a:latin typeface="Calibri"/>
              <a:ea typeface="新細明體" panose="02020500000000000000" pitchFamily="18" charset="-120"/>
            </a:endParaRPr>
          </a:p>
        </p:txBody>
      </p:sp>
      <p:sp>
        <p:nvSpPr>
          <p:cNvPr id="29" name="Rounded Rectangle 31"/>
          <p:cNvSpPr/>
          <p:nvPr/>
        </p:nvSpPr>
        <p:spPr>
          <a:xfrm>
            <a:off x="6693200" y="4157226"/>
            <a:ext cx="1636371" cy="7620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IT &amp;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Integrator</a:t>
            </a:r>
          </a:p>
        </p:txBody>
      </p:sp>
      <p:sp>
        <p:nvSpPr>
          <p:cNvPr id="30" name="TextBox 32"/>
          <p:cNvSpPr txBox="1"/>
          <p:nvPr/>
        </p:nvSpPr>
        <p:spPr>
          <a:xfrm>
            <a:off x="2701946" y="4843026"/>
            <a:ext cx="1470531" cy="923330"/>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Typically</a:t>
            </a:r>
          </a:p>
          <a:p>
            <a:r>
              <a:rPr lang="en-US" altLang="zh-TW" dirty="0" smtClean="0">
                <a:solidFill>
                  <a:prstClr val="black"/>
                </a:solidFill>
                <a:latin typeface="Calibri"/>
                <a:ea typeface="新細明體" panose="02020500000000000000" pitchFamily="18" charset="-120"/>
              </a:rPr>
              <a:t>Developed by</a:t>
            </a:r>
          </a:p>
          <a:p>
            <a:r>
              <a:rPr lang="en-US" altLang="zh-TW" dirty="0" smtClean="0">
                <a:solidFill>
                  <a:prstClr val="black"/>
                </a:solidFill>
                <a:latin typeface="Calibri"/>
                <a:ea typeface="新細明體" panose="02020500000000000000" pitchFamily="18" charset="-120"/>
              </a:rPr>
              <a:t>MVNO</a:t>
            </a:r>
          </a:p>
        </p:txBody>
      </p:sp>
      <p:sp>
        <p:nvSpPr>
          <p:cNvPr id="31" name="TextBox 34"/>
          <p:cNvSpPr txBox="1"/>
          <p:nvPr/>
        </p:nvSpPr>
        <p:spPr>
          <a:xfrm>
            <a:off x="615694" y="4843026"/>
            <a:ext cx="1582997" cy="1477328"/>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Enfora</a:t>
            </a:r>
          </a:p>
          <a:p>
            <a:r>
              <a:rPr lang="en-US" altLang="zh-TW" dirty="0" smtClean="0">
                <a:solidFill>
                  <a:prstClr val="black"/>
                </a:solidFill>
                <a:latin typeface="Calibri"/>
                <a:ea typeface="新細明體" panose="02020500000000000000" pitchFamily="18" charset="-120"/>
              </a:rPr>
              <a:t>Sierra Wireless</a:t>
            </a:r>
          </a:p>
          <a:p>
            <a:r>
              <a:rPr lang="en-US" altLang="zh-TW" dirty="0" smtClean="0">
                <a:solidFill>
                  <a:prstClr val="black"/>
                </a:solidFill>
                <a:latin typeface="Calibri"/>
                <a:ea typeface="新細明體" panose="02020500000000000000" pitchFamily="18" charset="-120"/>
              </a:rPr>
              <a:t>Cinterion</a:t>
            </a:r>
          </a:p>
          <a:p>
            <a:r>
              <a:rPr lang="en-US" altLang="zh-TW" dirty="0" smtClean="0">
                <a:solidFill>
                  <a:prstClr val="black"/>
                </a:solidFill>
                <a:latin typeface="Calibri"/>
                <a:ea typeface="新細明體" panose="02020500000000000000" pitchFamily="18" charset="-120"/>
              </a:rPr>
              <a:t>SIMcom</a:t>
            </a:r>
          </a:p>
          <a:p>
            <a:r>
              <a:rPr lang="en-US" altLang="zh-TW" dirty="0" err="1" smtClean="0">
                <a:solidFill>
                  <a:prstClr val="black"/>
                </a:solidFill>
                <a:latin typeface="Calibri"/>
                <a:ea typeface="新細明體" panose="02020500000000000000" pitchFamily="18" charset="-120"/>
              </a:rPr>
              <a:t>Telit</a:t>
            </a:r>
            <a:endParaRPr lang="en-US" altLang="zh-TW" dirty="0" smtClean="0">
              <a:solidFill>
                <a:prstClr val="black"/>
              </a:solidFill>
              <a:latin typeface="Calibri"/>
              <a:ea typeface="新細明體" panose="02020500000000000000" pitchFamily="18" charset="-120"/>
            </a:endParaRPr>
          </a:p>
        </p:txBody>
      </p:sp>
      <p:sp>
        <p:nvSpPr>
          <p:cNvPr id="32" name="TextBox 35"/>
          <p:cNvSpPr txBox="1"/>
          <p:nvPr/>
        </p:nvSpPr>
        <p:spPr>
          <a:xfrm>
            <a:off x="6957971" y="4843026"/>
            <a:ext cx="1515608" cy="1200329"/>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Typically done</a:t>
            </a:r>
          </a:p>
          <a:p>
            <a:r>
              <a:rPr lang="en-US" altLang="zh-TW" dirty="0" smtClean="0">
                <a:solidFill>
                  <a:prstClr val="black"/>
                </a:solidFill>
                <a:latin typeface="Calibri"/>
                <a:ea typeface="新細明體" panose="02020500000000000000" pitchFamily="18" charset="-120"/>
              </a:rPr>
              <a:t>By MVNO as</a:t>
            </a:r>
          </a:p>
          <a:p>
            <a:r>
              <a:rPr lang="en-US" altLang="zh-TW" dirty="0">
                <a:solidFill>
                  <a:prstClr val="black"/>
                </a:solidFill>
                <a:latin typeface="Calibri"/>
                <a:ea typeface="新細明體" panose="02020500000000000000" pitchFamily="18" charset="-120"/>
              </a:rPr>
              <a:t>p</a:t>
            </a:r>
            <a:r>
              <a:rPr lang="en-US" altLang="zh-TW" dirty="0" smtClean="0">
                <a:solidFill>
                  <a:prstClr val="black"/>
                </a:solidFill>
                <a:latin typeface="Calibri"/>
                <a:ea typeface="新細明體" panose="02020500000000000000" pitchFamily="18" charset="-120"/>
              </a:rPr>
              <a:t>rofessional</a:t>
            </a:r>
          </a:p>
          <a:p>
            <a:r>
              <a:rPr lang="en-US" altLang="zh-TW" dirty="0" smtClean="0">
                <a:solidFill>
                  <a:prstClr val="black"/>
                </a:solidFill>
                <a:latin typeface="Calibri"/>
                <a:ea typeface="新細明體" panose="02020500000000000000" pitchFamily="18" charset="-120"/>
              </a:rPr>
              <a:t>services</a:t>
            </a:r>
          </a:p>
        </p:txBody>
      </p:sp>
      <p:sp>
        <p:nvSpPr>
          <p:cNvPr id="33" name="TextBox 36"/>
          <p:cNvSpPr txBox="1"/>
          <p:nvPr/>
        </p:nvSpPr>
        <p:spPr>
          <a:xfrm>
            <a:off x="1025904" y="1872497"/>
            <a:ext cx="1893467" cy="1200329"/>
          </a:xfrm>
          <a:prstGeom prst="rect">
            <a:avLst/>
          </a:prstGeom>
          <a:noFill/>
        </p:spPr>
        <p:txBody>
          <a:bodyPr wrap="none" rtlCol="0">
            <a:spAutoFit/>
          </a:bodyPr>
          <a:lstStyle/>
          <a:p>
            <a:r>
              <a:rPr lang="en-US" altLang="zh-TW" dirty="0" smtClean="0">
                <a:solidFill>
                  <a:prstClr val="black"/>
                </a:solidFill>
                <a:latin typeface="Calibri"/>
                <a:ea typeface="新細明體" panose="02020500000000000000" pitchFamily="18" charset="-120"/>
              </a:rPr>
              <a:t>KORE Telematics</a:t>
            </a:r>
          </a:p>
          <a:p>
            <a:r>
              <a:rPr lang="en-US" altLang="zh-TW" dirty="0" smtClean="0">
                <a:solidFill>
                  <a:prstClr val="black"/>
                </a:solidFill>
                <a:latin typeface="Calibri"/>
                <a:ea typeface="新細明體" panose="02020500000000000000" pitchFamily="18" charset="-120"/>
              </a:rPr>
              <a:t>Numerex</a:t>
            </a:r>
          </a:p>
          <a:p>
            <a:r>
              <a:rPr lang="en-US" altLang="zh-TW" dirty="0" smtClean="0">
                <a:solidFill>
                  <a:prstClr val="black"/>
                </a:solidFill>
                <a:latin typeface="Calibri"/>
                <a:ea typeface="新細明體" panose="02020500000000000000" pitchFamily="18" charset="-120"/>
              </a:rPr>
              <a:t>Wyless</a:t>
            </a:r>
          </a:p>
          <a:p>
            <a:r>
              <a:rPr lang="en-US" altLang="zh-TW" dirty="0" smtClean="0">
                <a:solidFill>
                  <a:prstClr val="black"/>
                </a:solidFill>
                <a:latin typeface="Calibri"/>
                <a:ea typeface="新細明體" panose="02020500000000000000" pitchFamily="18" charset="-120"/>
              </a:rPr>
              <a:t>Cross Bridge/XATA</a:t>
            </a:r>
          </a:p>
        </p:txBody>
      </p:sp>
      <p:sp>
        <p:nvSpPr>
          <p:cNvPr id="34" name="文字方塊 6"/>
          <p:cNvSpPr txBox="1">
            <a:spLocks noChangeArrowheads="1"/>
          </p:cNvSpPr>
          <p:nvPr/>
        </p:nvSpPr>
        <p:spPr bwMode="auto">
          <a:xfrm>
            <a:off x="3000333" y="6281301"/>
            <a:ext cx="5786438" cy="314325"/>
          </a:xfrm>
          <a:prstGeom prst="rect">
            <a:avLst/>
          </a:prstGeom>
          <a:noFill/>
          <a:ln w="9525">
            <a:noFill/>
            <a:miter lim="800000"/>
            <a:headEnd/>
            <a:tailEnd/>
          </a:ln>
        </p:spPr>
        <p:txBody>
          <a:bodyPr wrap="none" lIns="82945" tIns="41473" rIns="82945" bIns="41473">
            <a:spAutoFit/>
          </a:bodyPr>
          <a:lstStyle/>
          <a:p>
            <a:r>
              <a:rPr lang="en-US" altLang="zh-TW" sz="1500" dirty="0">
                <a:solidFill>
                  <a:prstClr val="black"/>
                </a:solidFill>
                <a:latin typeface="Calibri" pitchFamily="34" charset="0"/>
                <a:ea typeface="新細明體" panose="02020500000000000000" pitchFamily="18" charset="-120"/>
              </a:rPr>
              <a:t>Source: “M2M COMMUNICATIONS - A SYTEMS APPROACH”, 2012, Wiley.</a:t>
            </a:r>
            <a:endParaRPr lang="zh-TW" altLang="en-US" sz="1500" dirty="0">
              <a:solidFill>
                <a:prstClr val="black"/>
              </a:solidFill>
              <a:latin typeface="Calibri" pitchFamily="34" charset="0"/>
              <a:ea typeface="新細明體" panose="02020500000000000000" pitchFamily="18" charset="-120"/>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54</a:t>
            </a:fld>
            <a:endParaRPr lang="zh-TW" altLang="en-US" dirty="0"/>
          </a:p>
        </p:txBody>
      </p:sp>
    </p:spTree>
    <p:extLst>
      <p:ext uri="{BB962C8B-B14F-4D97-AF65-F5344CB8AC3E}">
        <p14:creationId xmlns:p14="http://schemas.microsoft.com/office/powerpoint/2010/main" val="14310841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IBM</a:t>
            </a:r>
          </a:p>
          <a:p>
            <a:r>
              <a:rPr lang="en-US" altLang="zh-TW" dirty="0"/>
              <a:t>Accenture</a:t>
            </a:r>
          </a:p>
          <a:p>
            <a:r>
              <a:rPr lang="en-US" altLang="zh-TW" dirty="0"/>
              <a:t>Swisscom</a:t>
            </a:r>
          </a:p>
          <a:p>
            <a:r>
              <a:rPr lang="en-US" altLang="zh-TW" dirty="0"/>
              <a:t>Etc.</a:t>
            </a:r>
          </a:p>
          <a:p>
            <a:endParaRPr lang="zh-TW" altLang="en-US" dirty="0"/>
          </a:p>
        </p:txBody>
      </p:sp>
      <p:sp>
        <p:nvSpPr>
          <p:cNvPr id="4" name="標題 3"/>
          <p:cNvSpPr>
            <a:spLocks noGrp="1"/>
          </p:cNvSpPr>
          <p:nvPr>
            <p:ph type="title"/>
          </p:nvPr>
        </p:nvSpPr>
        <p:spPr/>
        <p:txBody>
          <a:bodyPr/>
          <a:lstStyle/>
          <a:p>
            <a:r>
              <a:rPr lang="en-US" altLang="zh-TW" dirty="0"/>
              <a:t>System Integrator</a:t>
            </a:r>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55</a:t>
            </a:fld>
            <a:endParaRPr lang="zh-TW" altLang="en-US" dirty="0"/>
          </a:p>
        </p:txBody>
      </p:sp>
    </p:spTree>
    <p:extLst>
      <p:ext uri="{BB962C8B-B14F-4D97-AF65-F5344CB8AC3E}">
        <p14:creationId xmlns:p14="http://schemas.microsoft.com/office/powerpoint/2010/main" val="4225386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chemeClr val="tx1"/>
                </a:solidFill>
              </a:rPr>
              <a:t>Middleware/Platform Provider</a:t>
            </a:r>
            <a:endParaRPr lang="zh-TW" altLang="en-US" dirty="0">
              <a:solidFill>
                <a:schemeClr val="tx1"/>
              </a:solidFill>
            </a:endParaRPr>
          </a:p>
        </p:txBody>
      </p:sp>
      <p:sp>
        <p:nvSpPr>
          <p:cNvPr id="3" name="文字版面配置區 2"/>
          <p:cNvSpPr>
            <a:spLocks noGrp="1"/>
          </p:cNvSpPr>
          <p:nvPr>
            <p:ph type="body" idx="1"/>
          </p:nvPr>
        </p:nvSpPr>
        <p:spPr/>
        <p:txBody>
          <a:bodyPr/>
          <a:lstStyle/>
          <a:p>
            <a:r>
              <a:rPr lang="en-US" altLang="zh-TW" dirty="0"/>
              <a:t>Commercial Offers </a:t>
            </a:r>
            <a:endParaRPr lang="zh-TW" altLang="en-US" dirty="0"/>
          </a:p>
        </p:txBody>
      </p:sp>
      <p:sp>
        <p:nvSpPr>
          <p:cNvPr id="4" name="文字版面配置區 3"/>
          <p:cNvSpPr>
            <a:spLocks noGrp="1"/>
          </p:cNvSpPr>
          <p:nvPr>
            <p:ph type="body" sz="half" idx="3"/>
          </p:nvPr>
        </p:nvSpPr>
        <p:spPr/>
        <p:txBody>
          <a:bodyPr/>
          <a:lstStyle/>
          <a:p>
            <a:r>
              <a:rPr lang="en-US" altLang="zh-TW" dirty="0" smtClean="0"/>
              <a:t>Open Source</a:t>
            </a:r>
            <a:endParaRPr lang="zh-TW" altLang="en-US" dirty="0"/>
          </a:p>
        </p:txBody>
      </p:sp>
      <p:sp>
        <p:nvSpPr>
          <p:cNvPr id="5" name="內容版面配置區 4"/>
          <p:cNvSpPr>
            <a:spLocks noGrp="1"/>
          </p:cNvSpPr>
          <p:nvPr>
            <p:ph sz="quarter" idx="2"/>
          </p:nvPr>
        </p:nvSpPr>
        <p:spPr/>
        <p:txBody>
          <a:bodyPr>
            <a:normAutofit fontScale="70000" lnSpcReduction="20000"/>
          </a:bodyPr>
          <a:lstStyle/>
          <a:p>
            <a:r>
              <a:rPr lang="en-US" altLang="zh-TW" dirty="0"/>
              <a:t>OpenMTC (Licensed Source</a:t>
            </a:r>
            <a:r>
              <a:rPr lang="en-US" altLang="zh-TW" dirty="0" smtClean="0"/>
              <a:t>)                                      </a:t>
            </a:r>
            <a:endParaRPr lang="en-US" altLang="zh-TW" dirty="0"/>
          </a:p>
          <a:p>
            <a:r>
              <a:rPr lang="en-US" altLang="zh-TW" sz="2600" dirty="0" err="1"/>
              <a:t>Xively</a:t>
            </a:r>
            <a:endParaRPr lang="en-US" altLang="zh-TW" sz="2600" dirty="0"/>
          </a:p>
          <a:p>
            <a:r>
              <a:rPr lang="en-US" altLang="zh-TW" sz="2600" dirty="0" err="1"/>
              <a:t>Nimbits</a:t>
            </a:r>
            <a:endParaRPr lang="en-US" altLang="zh-TW" sz="2600" dirty="0"/>
          </a:p>
          <a:p>
            <a:r>
              <a:rPr lang="en-US" altLang="zh-TW" sz="2600" dirty="0" err="1"/>
              <a:t>Axeda</a:t>
            </a:r>
            <a:endParaRPr lang="en-US" altLang="zh-TW" sz="2600" dirty="0"/>
          </a:p>
          <a:p>
            <a:r>
              <a:rPr lang="en-US" altLang="zh-TW" sz="2600" dirty="0"/>
              <a:t>Device Insight</a:t>
            </a:r>
          </a:p>
          <a:p>
            <a:r>
              <a:rPr lang="en-US" altLang="zh-TW" sz="2600" dirty="0" err="1"/>
              <a:t>Thingworx</a:t>
            </a:r>
            <a:endParaRPr lang="en-US" altLang="zh-TW" sz="2600" dirty="0"/>
          </a:p>
          <a:p>
            <a:r>
              <a:rPr lang="en-US" altLang="zh-TW" sz="2600" dirty="0"/>
              <a:t>Ninja Blocks platform </a:t>
            </a:r>
          </a:p>
          <a:p>
            <a:r>
              <a:rPr lang="en-US" altLang="zh-TW" sz="2600" dirty="0" err="1"/>
              <a:t>ioBridge</a:t>
            </a:r>
            <a:r>
              <a:rPr lang="en-US" altLang="zh-TW" sz="2600" dirty="0"/>
              <a:t> (Web Gateway)</a:t>
            </a:r>
          </a:p>
          <a:p>
            <a:r>
              <a:rPr lang="en-US" altLang="zh-TW" sz="2600" dirty="0" err="1"/>
              <a:t>Thingvibe</a:t>
            </a:r>
            <a:endParaRPr lang="en-US" altLang="zh-TW" sz="2600" dirty="0"/>
          </a:p>
          <a:p>
            <a:r>
              <a:rPr lang="en-US" altLang="zh-TW" sz="2600" dirty="0"/>
              <a:t>Digi</a:t>
            </a:r>
          </a:p>
          <a:p>
            <a:r>
              <a:rPr lang="en-US" altLang="zh-TW" sz="2600" dirty="0"/>
              <a:t>Bosch</a:t>
            </a:r>
          </a:p>
          <a:p>
            <a:r>
              <a:rPr lang="en-US" altLang="zh-TW" sz="2600" dirty="0"/>
              <a:t>SAP</a:t>
            </a:r>
          </a:p>
          <a:p>
            <a:r>
              <a:rPr lang="en-US" altLang="zh-TW" sz="2600" dirty="0"/>
              <a:t>Etc.</a:t>
            </a:r>
          </a:p>
          <a:p>
            <a:endParaRPr lang="zh-TW" altLang="en-US" dirty="0"/>
          </a:p>
        </p:txBody>
      </p:sp>
      <p:sp>
        <p:nvSpPr>
          <p:cNvPr id="6" name="內容版面配置區 5"/>
          <p:cNvSpPr>
            <a:spLocks noGrp="1"/>
          </p:cNvSpPr>
          <p:nvPr>
            <p:ph sz="quarter" idx="4"/>
          </p:nvPr>
        </p:nvSpPr>
        <p:spPr/>
        <p:txBody>
          <a:bodyPr>
            <a:normAutofit fontScale="92500" lnSpcReduction="10000"/>
          </a:bodyPr>
          <a:lstStyle/>
          <a:p>
            <a:pPr lvl="1"/>
            <a:r>
              <a:rPr lang="en-US" altLang="zh-TW" dirty="0" smtClean="0"/>
              <a:t>OSIOT </a:t>
            </a:r>
            <a:r>
              <a:rPr lang="en-US" altLang="zh-TW" dirty="0"/>
              <a:t>Interoperability Project</a:t>
            </a:r>
          </a:p>
          <a:p>
            <a:pPr lvl="1"/>
            <a:r>
              <a:rPr lang="en-US" altLang="zh-TW" dirty="0"/>
              <a:t>Eclipse M2M Industry Group</a:t>
            </a:r>
          </a:p>
          <a:p>
            <a:pPr lvl="1"/>
            <a:r>
              <a:rPr lang="en-US" altLang="zh-TW" dirty="0" err="1"/>
              <a:t>Koneki</a:t>
            </a:r>
            <a:endParaRPr lang="en-US" altLang="zh-TW" dirty="0"/>
          </a:p>
          <a:p>
            <a:pPr lvl="1"/>
            <a:r>
              <a:rPr lang="en-US" altLang="zh-TW" dirty="0" err="1"/>
              <a:t>Paho</a:t>
            </a:r>
            <a:endParaRPr lang="en-US" altLang="zh-TW" dirty="0"/>
          </a:p>
          <a:p>
            <a:pPr lvl="1"/>
            <a:r>
              <a:rPr lang="en-US" altLang="zh-TW" dirty="0" err="1"/>
              <a:t>Lua</a:t>
            </a:r>
            <a:endParaRPr lang="en-US" altLang="zh-TW" dirty="0"/>
          </a:p>
          <a:p>
            <a:pPr lvl="1"/>
            <a:r>
              <a:rPr lang="en-US" altLang="zh-TW" dirty="0">
                <a:solidFill>
                  <a:srgbClr val="FF0000"/>
                </a:solidFill>
              </a:rPr>
              <a:t>MQTT</a:t>
            </a:r>
          </a:p>
          <a:p>
            <a:pPr lvl="1"/>
            <a:r>
              <a:rPr lang="en-US" altLang="zh-TW" dirty="0">
                <a:solidFill>
                  <a:srgbClr val="FF0000"/>
                </a:solidFill>
              </a:rPr>
              <a:t>OM2M (Open Source)</a:t>
            </a:r>
          </a:p>
          <a:p>
            <a:pPr lvl="1"/>
            <a:r>
              <a:rPr lang="en-US" altLang="zh-TW" dirty="0" err="1">
                <a:solidFill>
                  <a:srgbClr val="FF0000"/>
                </a:solidFill>
              </a:rPr>
              <a:t>Contiki</a:t>
            </a:r>
            <a:r>
              <a:rPr lang="en-US" altLang="zh-TW" dirty="0">
                <a:solidFill>
                  <a:srgbClr val="FF0000"/>
                </a:solidFill>
              </a:rPr>
              <a:t> – IP-based open source operating system for the IoT</a:t>
            </a:r>
          </a:p>
          <a:p>
            <a:pPr lvl="1"/>
            <a:r>
              <a:rPr lang="en-US" altLang="zh-TW" dirty="0"/>
              <a:t>Etc.</a:t>
            </a:r>
          </a:p>
          <a:p>
            <a:endParaRPr lang="zh-TW" altLang="en-US" dirty="0"/>
          </a:p>
        </p:txBody>
      </p:sp>
      <p:sp>
        <p:nvSpPr>
          <p:cNvPr id="8" name="投影片編號版面配置區 7"/>
          <p:cNvSpPr>
            <a:spLocks noGrp="1"/>
          </p:cNvSpPr>
          <p:nvPr>
            <p:ph type="sldNum" sz="quarter" idx="10"/>
          </p:nvPr>
        </p:nvSpPr>
        <p:spPr/>
        <p:txBody>
          <a:bodyPr/>
          <a:lstStyle/>
          <a:p>
            <a:fld id="{BC71E80C-9635-473D-9F26-B779060F2DD3}" type="slidenum">
              <a:rPr lang="zh-TW" altLang="en-US" smtClean="0"/>
              <a:t>56</a:t>
            </a:fld>
            <a:endParaRPr lang="zh-TW" altLang="en-US"/>
          </a:p>
        </p:txBody>
      </p:sp>
    </p:spTree>
    <p:extLst>
      <p:ext uri="{BB962C8B-B14F-4D97-AF65-F5344CB8AC3E}">
        <p14:creationId xmlns:p14="http://schemas.microsoft.com/office/powerpoint/2010/main" val="3628126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chemeClr val="tx1"/>
                </a:solidFill>
              </a:rPr>
              <a:t>Device and Gateway Manufacturer</a:t>
            </a:r>
            <a:endParaRPr lang="zh-TW" altLang="en-US" dirty="0">
              <a:solidFill>
                <a:schemeClr val="tx1"/>
              </a:solidFill>
            </a:endParaRPr>
          </a:p>
        </p:txBody>
      </p:sp>
      <p:sp>
        <p:nvSpPr>
          <p:cNvPr id="4" name="Content Placeholder 2"/>
          <p:cNvSpPr txBox="1">
            <a:spLocks/>
          </p:cNvSpPr>
          <p:nvPr/>
        </p:nvSpPr>
        <p:spPr>
          <a:xfrm>
            <a:off x="107504" y="1965529"/>
            <a:ext cx="3429000" cy="4297363"/>
          </a:xfrm>
          <a:prstGeom prst="rect">
            <a:avLst/>
          </a:prstGeom>
        </p:spPr>
        <p:txBody>
          <a:bodyP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smtClean="0"/>
              <a:t>Devices</a:t>
            </a:r>
          </a:p>
          <a:p>
            <a:pPr lvl="1"/>
            <a:r>
              <a:rPr lang="en-US" sz="2000" smtClean="0"/>
              <a:t>Withings</a:t>
            </a:r>
          </a:p>
          <a:p>
            <a:pPr lvl="1"/>
            <a:r>
              <a:rPr lang="en-US" sz="2000" smtClean="0"/>
              <a:t>Philips Hue</a:t>
            </a:r>
          </a:p>
          <a:p>
            <a:pPr lvl="1"/>
            <a:r>
              <a:rPr lang="en-US" sz="2000" smtClean="0"/>
              <a:t>Nike (FuelBand)</a:t>
            </a:r>
          </a:p>
          <a:p>
            <a:pPr lvl="1"/>
            <a:r>
              <a:rPr lang="en-US" sz="2000" smtClean="0"/>
              <a:t>Fitbit (Force)</a:t>
            </a:r>
          </a:p>
          <a:p>
            <a:pPr lvl="1"/>
            <a:r>
              <a:rPr lang="en-US" sz="2000" smtClean="0"/>
              <a:t>Apple (iWatch)</a:t>
            </a:r>
          </a:p>
          <a:p>
            <a:pPr lvl="1"/>
            <a:r>
              <a:rPr lang="en-US" sz="2000" smtClean="0"/>
              <a:t>Jawbone (UP 24)</a:t>
            </a:r>
          </a:p>
          <a:p>
            <a:pPr lvl="1"/>
            <a:r>
              <a:rPr lang="en-US" sz="2000" smtClean="0"/>
              <a:t>Misfit (Shine)</a:t>
            </a:r>
          </a:p>
          <a:p>
            <a:pPr lvl="1"/>
            <a:r>
              <a:rPr lang="en-US" sz="2000" smtClean="0"/>
              <a:t>Dropcam</a:t>
            </a:r>
          </a:p>
          <a:p>
            <a:pPr lvl="1"/>
            <a:r>
              <a:rPr lang="en-US" sz="2000" smtClean="0"/>
              <a:t>Kwikset Kevo E-Lock</a:t>
            </a:r>
          </a:p>
          <a:p>
            <a:pPr lvl="1"/>
            <a:r>
              <a:rPr lang="en-US" sz="2000" smtClean="0"/>
              <a:t>Honeywell Lyric Thermostat</a:t>
            </a:r>
          </a:p>
          <a:p>
            <a:pPr lvl="1"/>
            <a:r>
              <a:rPr lang="en-US" sz="2000" smtClean="0"/>
              <a:t>Etc.</a:t>
            </a:r>
          </a:p>
          <a:p>
            <a:endParaRPr lang="en-US" smtClean="0"/>
          </a:p>
          <a:p>
            <a:endParaRPr lang="en-US" dirty="0"/>
          </a:p>
        </p:txBody>
      </p:sp>
      <p:sp>
        <p:nvSpPr>
          <p:cNvPr id="5" name="TextBox 5"/>
          <p:cNvSpPr txBox="1"/>
          <p:nvPr/>
        </p:nvSpPr>
        <p:spPr>
          <a:xfrm>
            <a:off x="4908104" y="1897493"/>
            <a:ext cx="3962400" cy="4154984"/>
          </a:xfrm>
          <a:prstGeom prst="rect">
            <a:avLst/>
          </a:prstGeom>
          <a:noFill/>
        </p:spPr>
        <p:txBody>
          <a:bodyPr wrap="square" rtlCol="0">
            <a:spAutoFit/>
          </a:bodyPr>
          <a:lstStyle/>
          <a:p>
            <a:pPr marL="342900" lvl="0" indent="-342900">
              <a:spcBef>
                <a:spcPct val="20000"/>
              </a:spcBef>
              <a:buFont typeface="Arial" pitchFamily="34" charset="0"/>
              <a:buChar char="•"/>
            </a:pPr>
            <a:r>
              <a:rPr lang="en-US" altLang="zh-TW" sz="2400" dirty="0">
                <a:solidFill>
                  <a:prstClr val="black"/>
                </a:solidFill>
              </a:rPr>
              <a:t>Development Kits</a:t>
            </a:r>
          </a:p>
          <a:p>
            <a:pPr marL="742950" lvl="1" indent="-285750">
              <a:spcBef>
                <a:spcPct val="20000"/>
              </a:spcBef>
              <a:buFont typeface="Arial" pitchFamily="34" charset="0"/>
              <a:buChar char="–"/>
            </a:pPr>
            <a:r>
              <a:rPr lang="en-US" altLang="zh-TW" dirty="0">
                <a:solidFill>
                  <a:srgbClr val="FF0000"/>
                </a:solidFill>
              </a:rPr>
              <a:t>Arduino</a:t>
            </a:r>
          </a:p>
          <a:p>
            <a:pPr marL="742950" lvl="1" indent="-285750">
              <a:spcBef>
                <a:spcPct val="20000"/>
              </a:spcBef>
              <a:buFont typeface="Arial" pitchFamily="34" charset="0"/>
              <a:buChar char="–"/>
            </a:pPr>
            <a:r>
              <a:rPr lang="en-US" altLang="zh-TW" dirty="0">
                <a:solidFill>
                  <a:srgbClr val="FF0000"/>
                </a:solidFill>
              </a:rPr>
              <a:t>Raspberry Pi</a:t>
            </a:r>
          </a:p>
          <a:p>
            <a:pPr marL="742950" lvl="1" indent="-285750">
              <a:spcBef>
                <a:spcPct val="20000"/>
              </a:spcBef>
              <a:buFont typeface="Arial" pitchFamily="34" charset="0"/>
              <a:buChar char="–"/>
            </a:pPr>
            <a:r>
              <a:rPr lang="en-US" altLang="zh-TW" dirty="0">
                <a:solidFill>
                  <a:prstClr val="black"/>
                </a:solidFill>
              </a:rPr>
              <a:t>BITalino</a:t>
            </a:r>
          </a:p>
          <a:p>
            <a:pPr marL="742950" lvl="1" indent="-285750">
              <a:spcBef>
                <a:spcPct val="20000"/>
              </a:spcBef>
              <a:buFont typeface="Arial" pitchFamily="34" charset="0"/>
              <a:buChar char="–"/>
            </a:pPr>
            <a:r>
              <a:rPr lang="en-US" altLang="zh-TW" dirty="0">
                <a:solidFill>
                  <a:prstClr val="black"/>
                </a:solidFill>
              </a:rPr>
              <a:t>WunderBar</a:t>
            </a:r>
          </a:p>
          <a:p>
            <a:pPr marL="742950" lvl="1" indent="-285750">
              <a:spcBef>
                <a:spcPct val="20000"/>
              </a:spcBef>
              <a:buFont typeface="Arial" pitchFamily="34" charset="0"/>
              <a:buChar char="–"/>
            </a:pPr>
            <a:r>
              <a:rPr lang="en-US" altLang="zh-TW" dirty="0">
                <a:solidFill>
                  <a:prstClr val="black"/>
                </a:solidFill>
              </a:rPr>
              <a:t>Intel’s Galileo/Edison</a:t>
            </a:r>
          </a:p>
          <a:p>
            <a:pPr marL="1143000" lvl="2" indent="-228600">
              <a:spcBef>
                <a:spcPct val="20000"/>
              </a:spcBef>
              <a:buFont typeface="Arial" pitchFamily="34" charset="0"/>
              <a:buChar char="•"/>
            </a:pPr>
            <a:r>
              <a:rPr lang="en-US" altLang="zh-TW" sz="1600" dirty="0">
                <a:solidFill>
                  <a:prstClr val="black"/>
                </a:solidFill>
              </a:rPr>
              <a:t>Yocto Application Development Toolkit (ADT)</a:t>
            </a:r>
          </a:p>
          <a:p>
            <a:pPr marL="742950" lvl="1" indent="-285750">
              <a:spcBef>
                <a:spcPct val="20000"/>
              </a:spcBef>
              <a:buFont typeface="Arial" pitchFamily="34" charset="0"/>
              <a:buChar char="–"/>
            </a:pPr>
            <a:r>
              <a:rPr lang="en-US" altLang="zh-TW" dirty="0">
                <a:solidFill>
                  <a:prstClr val="black"/>
                </a:solidFill>
              </a:rPr>
              <a:t>TI’s wireless connectivity</a:t>
            </a:r>
          </a:p>
          <a:p>
            <a:pPr marL="742950" lvl="1" indent="-285750">
              <a:spcBef>
                <a:spcPct val="20000"/>
              </a:spcBef>
              <a:buFont typeface="Arial" pitchFamily="34" charset="0"/>
              <a:buChar char="–"/>
            </a:pPr>
            <a:r>
              <a:rPr lang="en-US" altLang="zh-TW" dirty="0" smtClean="0">
                <a:solidFill>
                  <a:srgbClr val="FF0000"/>
                </a:solidFill>
              </a:rPr>
              <a:t>Mediatek LinkIt</a:t>
            </a:r>
          </a:p>
          <a:p>
            <a:pPr marL="742950" lvl="1" indent="-285750">
              <a:spcBef>
                <a:spcPct val="20000"/>
              </a:spcBef>
              <a:buFont typeface="Arial" pitchFamily="34" charset="0"/>
              <a:buChar char="–"/>
            </a:pPr>
            <a:r>
              <a:rPr lang="en-US" altLang="zh-TW" dirty="0" smtClean="0">
                <a:solidFill>
                  <a:prstClr val="black"/>
                </a:solidFill>
              </a:rPr>
              <a:t>Etc</a:t>
            </a:r>
            <a:r>
              <a:rPr lang="en-US" altLang="zh-TW" dirty="0">
                <a:solidFill>
                  <a:prstClr val="black"/>
                </a:solidFill>
              </a:rPr>
              <a:t>.</a:t>
            </a:r>
          </a:p>
          <a:p>
            <a:endParaRPr lang="zh-TW" altLang="en-US" sz="3200" dirty="0"/>
          </a:p>
        </p:txBody>
      </p:sp>
      <p:sp>
        <p:nvSpPr>
          <p:cNvPr id="6" name="TextBox 6"/>
          <p:cNvSpPr txBox="1"/>
          <p:nvPr/>
        </p:nvSpPr>
        <p:spPr>
          <a:xfrm>
            <a:off x="2691046" y="1914154"/>
            <a:ext cx="2674258" cy="5115246"/>
          </a:xfrm>
          <a:prstGeom prst="rect">
            <a:avLst/>
          </a:prstGeom>
          <a:noFill/>
        </p:spPr>
        <p:txBody>
          <a:bodyPr wrap="none" rtlCol="0">
            <a:spAutoFit/>
          </a:bodyPr>
          <a:lstStyle/>
          <a:p>
            <a:pPr marL="285750" indent="-285750">
              <a:buFont typeface="Arial" panose="020B0604020202020204" pitchFamily="34" charset="0"/>
              <a:buChar char="•"/>
            </a:pPr>
            <a:r>
              <a:rPr lang="en-US" altLang="zh-TW" sz="2400" dirty="0" smtClean="0"/>
              <a:t>Gateways</a:t>
            </a:r>
          </a:p>
          <a:p>
            <a:pPr marL="742950" lvl="1" indent="-285750">
              <a:spcBef>
                <a:spcPct val="20000"/>
              </a:spcBef>
              <a:buFont typeface="Arial" pitchFamily="34" charset="0"/>
              <a:buChar char="–"/>
            </a:pPr>
            <a:r>
              <a:rPr lang="en-US" altLang="zh-TW" dirty="0" smtClean="0">
                <a:solidFill>
                  <a:prstClr val="black"/>
                </a:solidFill>
              </a:rPr>
              <a:t>ECS</a:t>
            </a:r>
          </a:p>
          <a:p>
            <a:pPr marL="742950" lvl="1" indent="-285750">
              <a:spcBef>
                <a:spcPct val="20000"/>
              </a:spcBef>
              <a:buFont typeface="Arial" pitchFamily="34" charset="0"/>
              <a:buChar char="–"/>
            </a:pPr>
            <a:r>
              <a:rPr lang="en-US" altLang="zh-TW" dirty="0" smtClean="0">
                <a:solidFill>
                  <a:prstClr val="black"/>
                </a:solidFill>
              </a:rPr>
              <a:t>Actility Cocoon</a:t>
            </a:r>
          </a:p>
          <a:p>
            <a:pPr marL="742950" lvl="1" indent="-285750">
              <a:spcBef>
                <a:spcPct val="20000"/>
              </a:spcBef>
              <a:buFont typeface="Arial" pitchFamily="34" charset="0"/>
              <a:buChar char="–"/>
            </a:pPr>
            <a:r>
              <a:rPr lang="en-US" altLang="zh-TW" dirty="0">
                <a:solidFill>
                  <a:prstClr val="black"/>
                </a:solidFill>
              </a:rPr>
              <a:t> </a:t>
            </a:r>
            <a:r>
              <a:rPr lang="en-US" altLang="zh-TW" dirty="0" smtClean="0">
                <a:solidFill>
                  <a:prstClr val="black"/>
                </a:solidFill>
              </a:rPr>
              <a:t>AAEON</a:t>
            </a:r>
          </a:p>
          <a:p>
            <a:pPr marL="742950" lvl="1" indent="-285750">
              <a:spcBef>
                <a:spcPct val="20000"/>
              </a:spcBef>
              <a:buFont typeface="Arial" pitchFamily="34" charset="0"/>
              <a:buChar char="–"/>
            </a:pPr>
            <a:r>
              <a:rPr lang="en-US" altLang="zh-TW" dirty="0" smtClean="0">
                <a:solidFill>
                  <a:prstClr val="black"/>
                </a:solidFill>
              </a:rPr>
              <a:t>Portwell</a:t>
            </a:r>
            <a:endParaRPr lang="en-US" altLang="zh-TW" sz="3200" dirty="0"/>
          </a:p>
          <a:p>
            <a:pPr marL="742950" lvl="1" indent="-285750">
              <a:spcBef>
                <a:spcPct val="20000"/>
              </a:spcBef>
              <a:buFont typeface="Arial" pitchFamily="34" charset="0"/>
              <a:buChar char="–"/>
            </a:pPr>
            <a:r>
              <a:rPr lang="en-US" altLang="zh-TW" dirty="0" err="1" smtClean="0">
                <a:solidFill>
                  <a:prstClr val="black"/>
                </a:solidFill>
              </a:rPr>
              <a:t>Astar-tek</a:t>
            </a:r>
            <a:endParaRPr lang="en-US" altLang="zh-TW" dirty="0" smtClean="0">
              <a:solidFill>
                <a:prstClr val="black"/>
              </a:solidFill>
            </a:endParaRPr>
          </a:p>
          <a:p>
            <a:pPr marL="742950" lvl="1" indent="-285750">
              <a:spcBef>
                <a:spcPct val="20000"/>
              </a:spcBef>
              <a:buFont typeface="Arial" pitchFamily="34" charset="0"/>
              <a:buChar char="–"/>
            </a:pPr>
            <a:r>
              <a:rPr lang="en-US" altLang="zh-TW" dirty="0" smtClean="0">
                <a:solidFill>
                  <a:prstClr val="black"/>
                </a:solidFill>
              </a:rPr>
              <a:t>Freesacle</a:t>
            </a:r>
          </a:p>
          <a:p>
            <a:pPr marL="742950" lvl="1" indent="-285750">
              <a:spcBef>
                <a:spcPct val="20000"/>
              </a:spcBef>
              <a:buFont typeface="Arial" pitchFamily="34" charset="0"/>
              <a:buChar char="–"/>
            </a:pPr>
            <a:r>
              <a:rPr lang="en-US" altLang="zh-TW" dirty="0" smtClean="0">
                <a:solidFill>
                  <a:prstClr val="black"/>
                </a:solidFill>
              </a:rPr>
              <a:t>NXP</a:t>
            </a:r>
          </a:p>
          <a:p>
            <a:pPr marL="742950" lvl="1" indent="-285750">
              <a:spcBef>
                <a:spcPct val="20000"/>
              </a:spcBef>
              <a:buFont typeface="Arial" pitchFamily="34" charset="0"/>
              <a:buChar char="–"/>
            </a:pPr>
            <a:r>
              <a:rPr lang="en-US" altLang="zh-TW" dirty="0">
                <a:solidFill>
                  <a:prstClr val="black"/>
                </a:solidFill>
              </a:rPr>
              <a:t>White Oak </a:t>
            </a:r>
            <a:r>
              <a:rPr lang="en-US" altLang="zh-TW" dirty="0" smtClean="0">
                <a:solidFill>
                  <a:prstClr val="black"/>
                </a:solidFill>
              </a:rPr>
              <a:t>Canyon</a:t>
            </a:r>
          </a:p>
          <a:p>
            <a:pPr marL="742950" lvl="1" indent="-285750">
              <a:spcBef>
                <a:spcPct val="20000"/>
              </a:spcBef>
              <a:buFont typeface="Arial" pitchFamily="34" charset="0"/>
              <a:buChar char="–"/>
            </a:pPr>
            <a:r>
              <a:rPr lang="en-US" altLang="zh-TW" dirty="0" smtClean="0">
                <a:solidFill>
                  <a:prstClr val="black"/>
                </a:solidFill>
              </a:rPr>
              <a:t>Axiomtek</a:t>
            </a:r>
          </a:p>
          <a:p>
            <a:pPr marL="742950" lvl="1" indent="-285750">
              <a:spcBef>
                <a:spcPct val="20000"/>
              </a:spcBef>
              <a:buFont typeface="Arial" pitchFamily="34" charset="0"/>
              <a:buChar char="–"/>
            </a:pPr>
            <a:r>
              <a:rPr lang="en-US" altLang="zh-TW" dirty="0" smtClean="0">
                <a:solidFill>
                  <a:prstClr val="black"/>
                </a:solidFill>
              </a:rPr>
              <a:t>Kontron</a:t>
            </a:r>
          </a:p>
          <a:p>
            <a:pPr marL="742950" lvl="1" indent="-285750">
              <a:spcBef>
                <a:spcPct val="20000"/>
              </a:spcBef>
              <a:buFont typeface="Arial" pitchFamily="34" charset="0"/>
              <a:buChar char="–"/>
            </a:pPr>
            <a:r>
              <a:rPr lang="en-US" altLang="zh-TW" dirty="0" smtClean="0">
                <a:solidFill>
                  <a:prstClr val="black"/>
                </a:solidFill>
              </a:rPr>
              <a:t>ADLINK</a:t>
            </a:r>
          </a:p>
          <a:p>
            <a:pPr marL="742950" lvl="1" indent="-285750">
              <a:spcBef>
                <a:spcPct val="20000"/>
              </a:spcBef>
              <a:buFont typeface="Arial" pitchFamily="34" charset="0"/>
              <a:buChar char="–"/>
            </a:pPr>
            <a:r>
              <a:rPr lang="en-US" altLang="zh-TW" dirty="0" smtClean="0">
                <a:solidFill>
                  <a:prstClr val="black"/>
                </a:solidFill>
              </a:rPr>
              <a:t>Advantech</a:t>
            </a:r>
          </a:p>
          <a:p>
            <a:pPr marL="742950" lvl="1" indent="-285750">
              <a:spcBef>
                <a:spcPct val="20000"/>
              </a:spcBef>
              <a:buFont typeface="Arial" pitchFamily="34" charset="0"/>
              <a:buChar char="–"/>
            </a:pPr>
            <a:r>
              <a:rPr lang="en-US" altLang="zh-TW" dirty="0" smtClean="0">
                <a:solidFill>
                  <a:prstClr val="black"/>
                </a:solidFill>
              </a:rPr>
              <a:t>Etc.</a:t>
            </a:r>
          </a:p>
          <a:p>
            <a:pPr marL="742950" lvl="1" indent="-285750">
              <a:spcBef>
                <a:spcPct val="20000"/>
              </a:spcBef>
              <a:buFont typeface="Arial" pitchFamily="34" charset="0"/>
              <a:buChar char="–"/>
            </a:pPr>
            <a:endParaRPr lang="en-US" altLang="zh-TW" dirty="0">
              <a:solidFill>
                <a:prstClr val="black"/>
              </a:solidFill>
            </a:endParaRPr>
          </a:p>
        </p:txBody>
      </p:sp>
      <p:sp>
        <p:nvSpPr>
          <p:cNvPr id="7" name="投影片編號版面配置區 6"/>
          <p:cNvSpPr>
            <a:spLocks noGrp="1"/>
          </p:cNvSpPr>
          <p:nvPr>
            <p:ph type="sldNum" sz="quarter" idx="4"/>
          </p:nvPr>
        </p:nvSpPr>
        <p:spPr/>
        <p:txBody>
          <a:bodyPr/>
          <a:lstStyle/>
          <a:p>
            <a:fld id="{BC71E80C-9635-473D-9F26-B779060F2DD3}" type="slidenum">
              <a:rPr lang="zh-TW" altLang="en-US" smtClean="0"/>
              <a:t>57</a:t>
            </a:fld>
            <a:endParaRPr lang="zh-TW" altLang="en-US"/>
          </a:p>
        </p:txBody>
      </p:sp>
    </p:spTree>
    <p:extLst>
      <p:ext uri="{BB962C8B-B14F-4D97-AF65-F5344CB8AC3E}">
        <p14:creationId xmlns:p14="http://schemas.microsoft.com/office/powerpoint/2010/main" val="412952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00" y="476672"/>
            <a:ext cx="8077200" cy="1143000"/>
          </a:xfrm>
        </p:spPr>
        <p:txBody>
          <a:bodyPr>
            <a:normAutofit fontScale="90000"/>
          </a:bodyPr>
          <a:lstStyle/>
          <a:p>
            <a:r>
              <a:rPr lang="en-US" sz="3600" dirty="0">
                <a:solidFill>
                  <a:schemeClr val="tx1"/>
                </a:solidFill>
              </a:rPr>
              <a:t>Chip Manufacturer (Just an example 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0"/>
            <a:ext cx="4770100" cy="3333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4343400"/>
            <a:ext cx="1828800" cy="1828800"/>
          </a:xfrm>
          <a:prstGeom prst="rect">
            <a:avLst/>
          </a:prstGeom>
        </p:spPr>
      </p:pic>
      <p:sp>
        <p:nvSpPr>
          <p:cNvPr id="7" name="TextBox 6"/>
          <p:cNvSpPr txBox="1"/>
          <p:nvPr/>
        </p:nvSpPr>
        <p:spPr>
          <a:xfrm>
            <a:off x="2514600" y="4888468"/>
            <a:ext cx="1230017" cy="369332"/>
          </a:xfrm>
          <a:prstGeom prst="rect">
            <a:avLst/>
          </a:prstGeom>
          <a:noFill/>
        </p:spPr>
        <p:txBody>
          <a:bodyPr wrap="none" rtlCol="0">
            <a:spAutoFit/>
          </a:bodyPr>
          <a:lstStyle/>
          <a:p>
            <a:r>
              <a:rPr lang="en-US" altLang="zh-TW" dirty="0" smtClean="0"/>
              <a:t>Intel Quark</a:t>
            </a:r>
            <a:endParaRPr lang="zh-TW" altLang="en-US" dirty="0"/>
          </a:p>
        </p:txBody>
      </p:sp>
      <p:sp>
        <p:nvSpPr>
          <p:cNvPr id="8" name="TextBox 7"/>
          <p:cNvSpPr txBox="1"/>
          <p:nvPr/>
        </p:nvSpPr>
        <p:spPr>
          <a:xfrm>
            <a:off x="6776391" y="6172200"/>
            <a:ext cx="1230017" cy="369332"/>
          </a:xfrm>
          <a:prstGeom prst="rect">
            <a:avLst/>
          </a:prstGeom>
          <a:noFill/>
        </p:spPr>
        <p:txBody>
          <a:bodyPr wrap="none" rtlCol="0">
            <a:spAutoFit/>
          </a:bodyPr>
          <a:lstStyle/>
          <a:p>
            <a:r>
              <a:rPr lang="en-US" altLang="zh-TW" dirty="0" smtClean="0"/>
              <a:t>Intel Quark</a:t>
            </a:r>
            <a:endParaRPr lang="zh-TW" altLang="en-US" dirty="0"/>
          </a:p>
        </p:txBody>
      </p:sp>
      <p:sp>
        <p:nvSpPr>
          <p:cNvPr id="9" name="TextBox 8"/>
          <p:cNvSpPr txBox="1"/>
          <p:nvPr/>
        </p:nvSpPr>
        <p:spPr>
          <a:xfrm>
            <a:off x="1295400" y="5562600"/>
            <a:ext cx="4924169" cy="369332"/>
          </a:xfrm>
          <a:prstGeom prst="rect">
            <a:avLst/>
          </a:prstGeom>
          <a:noFill/>
        </p:spPr>
        <p:txBody>
          <a:bodyPr wrap="none" rtlCol="0">
            <a:spAutoFit/>
          </a:bodyPr>
          <a:lstStyle/>
          <a:p>
            <a:r>
              <a:rPr lang="en-US" altLang="zh-TW" dirty="0" smtClean="0"/>
              <a:t>Mediatek, Marvel, ARM, Intel, TI, QUALCOMM etc.</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58</a:t>
            </a:fld>
            <a:endParaRPr lang="zh-TW" altLang="en-US"/>
          </a:p>
        </p:txBody>
      </p:sp>
    </p:spTree>
    <p:extLst>
      <p:ext uri="{BB962C8B-B14F-4D97-AF65-F5344CB8AC3E}">
        <p14:creationId xmlns:p14="http://schemas.microsoft.com/office/powerpoint/2010/main" val="393825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06535" y="2996952"/>
            <a:ext cx="8229600" cy="1143000"/>
          </a:xfrm>
        </p:spPr>
        <p:txBody>
          <a:bodyPr>
            <a:normAutofit/>
          </a:bodyPr>
          <a:lstStyle/>
          <a:p>
            <a:r>
              <a:rPr lang="en-US" altLang="zh-TW" dirty="0" smtClean="0"/>
              <a:t>Outlook of </a:t>
            </a:r>
            <a:r>
              <a:rPr lang="en-US" altLang="zh-TW" dirty="0"/>
              <a:t>the IoT/M2M</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59</a:t>
            </a:fld>
            <a:endParaRPr lang="zh-TW" altLang="en-US" dirty="0"/>
          </a:p>
        </p:txBody>
      </p:sp>
    </p:spTree>
    <p:extLst>
      <p:ext uri="{BB962C8B-B14F-4D97-AF65-F5344CB8AC3E}">
        <p14:creationId xmlns:p14="http://schemas.microsoft.com/office/powerpoint/2010/main" val="931909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物聯網</a:t>
            </a:r>
            <a:r>
              <a:rPr lang="en-US" altLang="zh-TW" sz="3200" u="sng" dirty="0" smtClean="0">
                <a:solidFill>
                  <a:srgbClr val="002060"/>
                </a:solidFill>
                <a:latin typeface="Calibri" panose="020F0502020204030204" pitchFamily="34" charset="0"/>
              </a:rPr>
              <a:t>(Internet of Things, </a:t>
            </a:r>
            <a:r>
              <a:rPr lang="en-US" altLang="zh-TW" sz="3200" u="sng" dirty="0" err="1" smtClean="0">
                <a:solidFill>
                  <a:srgbClr val="002060"/>
                </a:solidFill>
                <a:latin typeface="Calibri" panose="020F0502020204030204" pitchFamily="34" charset="0"/>
              </a:rPr>
              <a:t>IoT</a:t>
            </a:r>
            <a:r>
              <a:rPr lang="en-US" altLang="zh-TW" sz="3200" u="sng" dirty="0" smtClean="0">
                <a:solidFill>
                  <a:srgbClr val="002060"/>
                </a:solidFill>
                <a:latin typeface="Calibri" panose="020F0502020204030204" pitchFamily="34" charset="0"/>
              </a:rPr>
              <a:t>)</a:t>
            </a:r>
            <a:r>
              <a:rPr lang="zh-TW" altLang="en-US" sz="3200" u="sng" dirty="0" smtClean="0">
                <a:solidFill>
                  <a:srgbClr val="002060"/>
                </a:solidFill>
                <a:latin typeface="標楷體" pitchFamily="65" charset="-120"/>
                <a:ea typeface="標楷體" pitchFamily="65" charset="-120"/>
              </a:rPr>
              <a:t>起源</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zh-TW" altLang="en-US" sz="2600" dirty="0" smtClean="0">
                <a:solidFill>
                  <a:srgbClr val="0000FF"/>
                </a:solidFill>
                <a:latin typeface="Calibri" panose="020F0502020204030204" pitchFamily="34" charset="0"/>
              </a:rPr>
              <a:t>比爾蓋茲</a:t>
            </a:r>
            <a:r>
              <a:rPr lang="zh-TW" altLang="en-US" sz="2600" dirty="0">
                <a:solidFill>
                  <a:srgbClr val="0000FF"/>
                </a:solidFill>
                <a:latin typeface="Calibri" panose="020F0502020204030204" pitchFamily="34" charset="0"/>
              </a:rPr>
              <a:t>在 </a:t>
            </a:r>
            <a:r>
              <a:rPr lang="en-US" altLang="zh-TW" sz="2600" dirty="0">
                <a:solidFill>
                  <a:srgbClr val="0000FF"/>
                </a:solidFill>
                <a:latin typeface="Calibri" panose="020F0502020204030204" pitchFamily="34" charset="0"/>
              </a:rPr>
              <a:t>1995 </a:t>
            </a:r>
            <a:r>
              <a:rPr lang="zh-TW" altLang="en-US" sz="2600" dirty="0">
                <a:solidFill>
                  <a:srgbClr val="0000FF"/>
                </a:solidFill>
                <a:latin typeface="Calibri" panose="020F0502020204030204" pitchFamily="34" charset="0"/>
              </a:rPr>
              <a:t>年出版的</a:t>
            </a:r>
            <a:r>
              <a:rPr lang="en-US" altLang="zh-TW" sz="2600" dirty="0">
                <a:solidFill>
                  <a:srgbClr val="0000FF"/>
                </a:solidFill>
                <a:latin typeface="Calibri" panose="020F0502020204030204" pitchFamily="34" charset="0"/>
              </a:rPr>
              <a:t>《</a:t>
            </a:r>
            <a:r>
              <a:rPr lang="zh-TW" altLang="en-US" sz="2600" dirty="0">
                <a:solidFill>
                  <a:srgbClr val="0000FF"/>
                </a:solidFill>
                <a:latin typeface="Calibri" panose="020F0502020204030204" pitchFamily="34" charset="0"/>
              </a:rPr>
              <a:t>未來之路</a:t>
            </a:r>
            <a:r>
              <a:rPr lang="en-US" altLang="zh-TW" sz="2600" dirty="0">
                <a:solidFill>
                  <a:srgbClr val="0000FF"/>
                </a:solidFill>
                <a:latin typeface="Calibri" panose="020F0502020204030204" pitchFamily="34" charset="0"/>
              </a:rPr>
              <a:t>》</a:t>
            </a:r>
            <a:r>
              <a:rPr lang="zh-TW" altLang="en-US" sz="2600" dirty="0">
                <a:solidFill>
                  <a:srgbClr val="0000FF"/>
                </a:solidFill>
                <a:latin typeface="Calibri" panose="020F0502020204030204" pitchFamily="34" charset="0"/>
              </a:rPr>
              <a:t>一書</a:t>
            </a:r>
            <a:r>
              <a:rPr lang="zh-TW" altLang="en-US" sz="2600" dirty="0" smtClean="0">
                <a:solidFill>
                  <a:srgbClr val="0000FF"/>
                </a:solidFill>
                <a:latin typeface="Calibri" panose="020F0502020204030204" pitchFamily="34" charset="0"/>
              </a:rPr>
              <a:t>中首先提到相關的想法與應用。</a:t>
            </a:r>
            <a:endParaRPr lang="en-US" altLang="zh-TW" sz="2600" dirty="0" smtClean="0">
              <a:solidFill>
                <a:srgbClr val="0000FF"/>
              </a:solidFill>
              <a:latin typeface="Calibri" panose="020F0502020204030204" pitchFamily="34" charset="0"/>
            </a:endParaRPr>
          </a:p>
          <a:p>
            <a:pPr lvl="1">
              <a:spcBef>
                <a:spcPts val="0"/>
              </a:spcBef>
            </a:pPr>
            <a:r>
              <a:rPr lang="en-US" altLang="zh-TW" sz="2600" dirty="0" smtClean="0">
                <a:solidFill>
                  <a:srgbClr val="0000FF"/>
                </a:solidFill>
                <a:latin typeface="Calibri" panose="020F0502020204030204" pitchFamily="34" charset="0"/>
              </a:rPr>
              <a:t>Kevin Ashton </a:t>
            </a:r>
            <a:r>
              <a:rPr lang="zh-TW" altLang="en-US" sz="2600" dirty="0" smtClean="0">
                <a:solidFill>
                  <a:srgbClr val="0000FF"/>
                </a:solidFill>
                <a:latin typeface="Calibri" panose="020F0502020204030204" pitchFamily="34" charset="0"/>
              </a:rPr>
              <a:t>在 </a:t>
            </a:r>
            <a:r>
              <a:rPr lang="en-US" altLang="zh-TW" sz="2600" dirty="0" smtClean="0">
                <a:solidFill>
                  <a:srgbClr val="0000FF"/>
                </a:solidFill>
                <a:latin typeface="Calibri" panose="020F0502020204030204" pitchFamily="34" charset="0"/>
              </a:rPr>
              <a:t>1999</a:t>
            </a:r>
            <a:r>
              <a:rPr lang="zh-TW" altLang="en-US" sz="2600" dirty="0" smtClean="0">
                <a:solidFill>
                  <a:srgbClr val="0000FF"/>
                </a:solidFill>
                <a:latin typeface="Calibri" panose="020F0502020204030204" pitchFamily="34" charset="0"/>
              </a:rPr>
              <a:t>年對寶僑公司</a:t>
            </a:r>
            <a:r>
              <a:rPr lang="en-US" altLang="zh-TW" sz="2600" dirty="0" smtClean="0">
                <a:solidFill>
                  <a:srgbClr val="0000FF"/>
                </a:solidFill>
                <a:latin typeface="Calibri" panose="020F0502020204030204" pitchFamily="34" charset="0"/>
              </a:rPr>
              <a:t>(P&amp;G)</a:t>
            </a:r>
            <a:r>
              <a:rPr lang="zh-TW" altLang="en-US" sz="2600" dirty="0" smtClean="0">
                <a:solidFill>
                  <a:srgbClr val="0000FF"/>
                </a:solidFill>
                <a:latin typeface="Calibri" panose="020F0502020204030204" pitchFamily="34" charset="0"/>
              </a:rPr>
              <a:t>的演講中首先</a:t>
            </a:r>
            <a:r>
              <a:rPr lang="zh-TW" altLang="en-US" sz="2600" dirty="0">
                <a:solidFill>
                  <a:srgbClr val="0000FF"/>
                </a:solidFill>
                <a:latin typeface="Calibri" panose="020F0502020204030204" pitchFamily="34" charset="0"/>
              </a:rPr>
              <a:t>提出了 </a:t>
            </a:r>
            <a:r>
              <a:rPr lang="en-US" altLang="zh-TW" sz="2600" dirty="0">
                <a:solidFill>
                  <a:srgbClr val="0000FF"/>
                </a:solidFill>
                <a:latin typeface="Calibri" panose="020F0502020204030204" pitchFamily="34" charset="0"/>
              </a:rPr>
              <a:t>Internet of Things </a:t>
            </a:r>
            <a:r>
              <a:rPr lang="zh-TW" altLang="en-US" sz="2600" dirty="0">
                <a:solidFill>
                  <a:srgbClr val="0000FF"/>
                </a:solidFill>
                <a:latin typeface="Calibri" panose="020F0502020204030204" pitchFamily="34" charset="0"/>
              </a:rPr>
              <a:t>這個</a:t>
            </a:r>
            <a:r>
              <a:rPr lang="zh-TW" altLang="en-US" sz="2600" dirty="0" smtClean="0">
                <a:solidFill>
                  <a:srgbClr val="0000FF"/>
                </a:solidFill>
                <a:latin typeface="Calibri" panose="020F0502020204030204" pitchFamily="34" charset="0"/>
              </a:rPr>
              <a:t>名詞</a:t>
            </a:r>
            <a:endParaRPr lang="en-US" altLang="zh-TW" sz="2600" dirty="0" smtClean="0">
              <a:solidFill>
                <a:srgbClr val="0000FF"/>
              </a:solidFill>
              <a:latin typeface="Calibri" panose="020F0502020204030204" pitchFamily="34" charset="0"/>
            </a:endParaRPr>
          </a:p>
          <a:p>
            <a:pPr lvl="2"/>
            <a:r>
              <a:rPr lang="zh-TW" altLang="en-US" sz="2400" dirty="0" smtClean="0">
                <a:solidFill>
                  <a:srgbClr val="0000FF"/>
                </a:solidFill>
                <a:latin typeface="Calibri" panose="020F0502020204030204" pitchFamily="34" charset="0"/>
              </a:rPr>
              <a:t>他們</a:t>
            </a:r>
            <a:r>
              <a:rPr lang="zh-TW" altLang="en-US" sz="2400" dirty="0">
                <a:solidFill>
                  <a:srgbClr val="0000FF"/>
                </a:solidFill>
                <a:latin typeface="Calibri" panose="020F0502020204030204" pitchFamily="34" charset="0"/>
              </a:rPr>
              <a:t>均已勾勒出了以網際網路為基礎，</a:t>
            </a:r>
            <a:r>
              <a:rPr lang="zh-TW" altLang="en-US" sz="2400" dirty="0" smtClean="0">
                <a:solidFill>
                  <a:srgbClr val="0000FF"/>
                </a:solidFill>
                <a:latin typeface="Calibri" panose="020F0502020204030204" pitchFamily="34" charset="0"/>
              </a:rPr>
              <a:t>利用 </a:t>
            </a:r>
            <a:r>
              <a:rPr lang="en-US" altLang="zh-TW" sz="2400" dirty="0">
                <a:solidFill>
                  <a:srgbClr val="0000FF"/>
                </a:solidFill>
                <a:latin typeface="Calibri" panose="020F0502020204030204" pitchFamily="34" charset="0"/>
              </a:rPr>
              <a:t>RFID</a:t>
            </a:r>
            <a:r>
              <a:rPr lang="zh-TW" altLang="en-US" sz="2400" dirty="0">
                <a:solidFill>
                  <a:srgbClr val="0000FF"/>
                </a:solidFill>
                <a:latin typeface="Calibri" panose="020F0502020204030204" pitchFamily="34" charset="0"/>
              </a:rPr>
              <a:t>、無線感測器網路（</a:t>
            </a:r>
            <a:r>
              <a:rPr lang="en-US" altLang="zh-TW" sz="2400" dirty="0">
                <a:solidFill>
                  <a:srgbClr val="0000FF"/>
                </a:solidFill>
                <a:latin typeface="Calibri" panose="020F0502020204030204" pitchFamily="34" charset="0"/>
              </a:rPr>
              <a:t>Wireless Sensor Network</a:t>
            </a:r>
            <a:r>
              <a:rPr lang="zh-TW" altLang="en-US" sz="2400" dirty="0">
                <a:solidFill>
                  <a:srgbClr val="0000FF"/>
                </a:solidFill>
                <a:latin typeface="Calibri" panose="020F0502020204030204" pitchFamily="34" charset="0"/>
              </a:rPr>
              <a:t>）、網路通訊等技術，建置一個可以連結世界上</a:t>
            </a:r>
            <a:r>
              <a:rPr lang="zh-TW" altLang="en-US" sz="2400" dirty="0" smtClean="0">
                <a:solidFill>
                  <a:srgbClr val="0000FF"/>
                </a:solidFill>
                <a:latin typeface="Calibri" panose="020F0502020204030204" pitchFamily="34" charset="0"/>
              </a:rPr>
              <a:t>萬事</a:t>
            </a:r>
            <a:r>
              <a:rPr lang="zh-TW" altLang="en-US" sz="2400" dirty="0">
                <a:solidFill>
                  <a:srgbClr val="0000FF"/>
                </a:solidFill>
                <a:latin typeface="Calibri" panose="020F0502020204030204" pitchFamily="34" charset="0"/>
              </a:rPr>
              <a:t>萬物的“物聯網”</a:t>
            </a:r>
            <a:r>
              <a:rPr lang="zh-TW" altLang="en-US" sz="2400" dirty="0" smtClean="0">
                <a:solidFill>
                  <a:srgbClr val="0000FF"/>
                </a:solidFill>
                <a:latin typeface="Calibri" panose="020F0502020204030204" pitchFamily="34" charset="0"/>
              </a:rPr>
              <a:t>。</a:t>
            </a:r>
            <a:endParaRPr lang="en-US" altLang="zh-TW" sz="2400" dirty="0" smtClean="0">
              <a:solidFill>
                <a:srgbClr val="0000FF"/>
              </a:solidFill>
              <a:latin typeface="Calibri" panose="020F0502020204030204" pitchFamily="34" charset="0"/>
            </a:endParaRPr>
          </a:p>
          <a:p>
            <a:pPr lvl="1"/>
            <a:r>
              <a:rPr lang="zh-TW" altLang="en-US" sz="2800" dirty="0">
                <a:solidFill>
                  <a:srgbClr val="0000FF"/>
                </a:solidFill>
                <a:latin typeface="Calibri" panose="020F0502020204030204" pitchFamily="34" charset="0"/>
              </a:rPr>
              <a:t>國際電信</a:t>
            </a:r>
            <a:r>
              <a:rPr lang="zh-TW" altLang="en-US" sz="2800" dirty="0" smtClean="0">
                <a:solidFill>
                  <a:srgbClr val="0000FF"/>
                </a:solidFill>
                <a:latin typeface="Calibri" panose="020F0502020204030204" pitchFamily="34" charset="0"/>
              </a:rPr>
              <a:t>聯盟</a:t>
            </a:r>
            <a:r>
              <a:rPr lang="en-US" altLang="zh-TW" sz="2800" dirty="0" smtClean="0">
                <a:solidFill>
                  <a:srgbClr val="0000FF"/>
                </a:solidFill>
                <a:latin typeface="Calibri" panose="020F0502020204030204" pitchFamily="34" charset="0"/>
              </a:rPr>
              <a:t>(ITU)</a:t>
            </a:r>
            <a:r>
              <a:rPr lang="zh-TW" altLang="en-US" sz="2800" dirty="0">
                <a:solidFill>
                  <a:srgbClr val="0000FF"/>
                </a:solidFill>
                <a:latin typeface="Calibri" panose="020F0502020204030204" pitchFamily="34" charset="0"/>
              </a:rPr>
              <a:t>在 </a:t>
            </a:r>
            <a:r>
              <a:rPr lang="en-US" altLang="zh-TW" sz="2800" dirty="0">
                <a:solidFill>
                  <a:srgbClr val="0000FF"/>
                </a:solidFill>
                <a:latin typeface="Calibri" panose="020F0502020204030204" pitchFamily="34" charset="0"/>
              </a:rPr>
              <a:t>2005 </a:t>
            </a:r>
            <a:r>
              <a:rPr lang="zh-TW" altLang="en-US" sz="2800" dirty="0">
                <a:solidFill>
                  <a:srgbClr val="0000FF"/>
                </a:solidFill>
                <a:latin typeface="Calibri" panose="020F0502020204030204" pitchFamily="34" charset="0"/>
              </a:rPr>
              <a:t>年提出了第一份有關物聯網的報告</a:t>
            </a:r>
            <a:endParaRPr lang="en-US" altLang="zh-TW" sz="2800" dirty="0" smtClean="0">
              <a:solidFill>
                <a:srgbClr val="0000FF"/>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6</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38984852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Emerging of </a:t>
            </a:r>
            <a:r>
              <a:rPr lang="en-US" altLang="zh-TW" dirty="0" err="1"/>
              <a:t>IoT</a:t>
            </a:r>
            <a:r>
              <a:rPr lang="en-US" altLang="zh-TW" dirty="0"/>
              <a:t>/M2M Industry Alliances</a:t>
            </a:r>
            <a:endParaRPr lang="zh-TW" altLang="en-US" dirty="0"/>
          </a:p>
        </p:txBody>
      </p:sp>
      <p:sp>
        <p:nvSpPr>
          <p:cNvPr id="3" name="內容版面配置區 2"/>
          <p:cNvSpPr>
            <a:spLocks noGrp="1"/>
          </p:cNvSpPr>
          <p:nvPr>
            <p:ph idx="1"/>
          </p:nvPr>
        </p:nvSpPr>
        <p:spPr/>
        <p:txBody>
          <a:bodyPr/>
          <a:lstStyle/>
          <a:p>
            <a:r>
              <a:rPr lang="en-US" altLang="zh-TW" dirty="0" err="1"/>
              <a:t>AllSeen</a:t>
            </a:r>
            <a:r>
              <a:rPr lang="en-US" altLang="zh-TW" dirty="0"/>
              <a:t> Alliance</a:t>
            </a:r>
          </a:p>
          <a:p>
            <a:r>
              <a:rPr lang="en-US" altLang="zh-TW" dirty="0"/>
              <a:t>Open Connectivity Foundation (OCF</a:t>
            </a:r>
            <a:r>
              <a:rPr lang="en-US" altLang="zh-TW" dirty="0" smtClean="0"/>
              <a:t>)</a:t>
            </a:r>
          </a:p>
          <a:p>
            <a:r>
              <a:rPr lang="en-US" altLang="zh-TW" dirty="0"/>
              <a:t>Google </a:t>
            </a:r>
            <a:r>
              <a:rPr lang="en-US" altLang="zh-TW" dirty="0" smtClean="0"/>
              <a:t>Weave</a:t>
            </a:r>
          </a:p>
          <a:p>
            <a:r>
              <a:rPr lang="en-US" altLang="zh-TW" dirty="0" smtClean="0"/>
              <a:t>Apple </a:t>
            </a:r>
            <a:r>
              <a:rPr lang="en-US" altLang="zh-TW" dirty="0" err="1" smtClean="0"/>
              <a:t>Homekit</a:t>
            </a:r>
            <a:endParaRPr lang="en-US" altLang="zh-TW" dirty="0"/>
          </a:p>
          <a:p>
            <a:r>
              <a:rPr lang="en-US" altLang="zh-TW" dirty="0"/>
              <a:t>Industrial Internet Consortium</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60</a:t>
            </a:fld>
            <a:endParaRPr lang="zh-TW" altLang="en-US" dirty="0"/>
          </a:p>
        </p:txBody>
      </p:sp>
    </p:spTree>
    <p:extLst>
      <p:ext uri="{BB962C8B-B14F-4D97-AF65-F5344CB8AC3E}">
        <p14:creationId xmlns:p14="http://schemas.microsoft.com/office/powerpoint/2010/main" val="1491784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AllSeen</a:t>
            </a:r>
            <a:r>
              <a:rPr lang="en-US" altLang="zh-TW" dirty="0" smtClean="0"/>
              <a:t> Alliance</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altLang="zh-TW" dirty="0"/>
              <a:t> </a:t>
            </a:r>
            <a:r>
              <a:rPr lang="en-US" altLang="zh-TW" dirty="0" err="1"/>
              <a:t>AllSeen</a:t>
            </a:r>
            <a:r>
              <a:rPr lang="en-US" altLang="zh-TW" dirty="0"/>
              <a:t> </a:t>
            </a:r>
            <a:r>
              <a:rPr lang="en-US" altLang="zh-TW" dirty="0" smtClean="0"/>
              <a:t>Alliance provides the </a:t>
            </a:r>
            <a:r>
              <a:rPr lang="en-US" altLang="zh-TW" dirty="0">
                <a:solidFill>
                  <a:srgbClr val="FF0000"/>
                </a:solidFill>
              </a:rPr>
              <a:t>AllJoyn™ </a:t>
            </a:r>
            <a:r>
              <a:rPr lang="en-US" altLang="zh-TW" dirty="0" smtClean="0">
                <a:solidFill>
                  <a:srgbClr val="FF0000"/>
                </a:solidFill>
              </a:rPr>
              <a:t>framework </a:t>
            </a:r>
            <a:r>
              <a:rPr lang="en-US" altLang="zh-TW" dirty="0" smtClean="0"/>
              <a:t>that </a:t>
            </a:r>
            <a:r>
              <a:rPr lang="en-US" altLang="zh-TW" dirty="0"/>
              <a:t>is open source software that allows for proximity peer to peer over various transports. </a:t>
            </a:r>
          </a:p>
          <a:p>
            <a:r>
              <a:rPr lang="en-US" altLang="zh-TW" dirty="0"/>
              <a:t> It is written in C++ at its core, and provides multiple language bindings and complete implementations across various operating systems and chipsets. </a:t>
            </a:r>
          </a:p>
          <a:p>
            <a:r>
              <a:rPr lang="en-US" altLang="zh-TW" dirty="0"/>
              <a:t>The AllJoyn framework provides an object-oriented approach to making peer to peer easy, avoiding the need to ever deal with lower-level network protocols and hardware.</a:t>
            </a:r>
          </a:p>
          <a:p>
            <a:r>
              <a:rPr lang="en-US" altLang="zh-TW" dirty="0"/>
              <a:t> The AllJoyn SDK provides a set of APIs that allow a novice developer to create applications that take advantage of AllJoyn's capabilities.</a:t>
            </a:r>
          </a:p>
          <a:p>
            <a:pPr lvl="1"/>
            <a:r>
              <a:rPr lang="en-US" altLang="zh-TW" sz="3200" dirty="0"/>
              <a:t>Java API</a:t>
            </a:r>
          </a:p>
          <a:p>
            <a:pPr lvl="1"/>
            <a:r>
              <a:rPr lang="en-US" altLang="zh-TW" sz="3200" dirty="0"/>
              <a:t> C++ API</a:t>
            </a:r>
          </a:p>
          <a:p>
            <a:pPr lvl="1"/>
            <a:r>
              <a:rPr lang="en-US" altLang="zh-TW" sz="3200" dirty="0"/>
              <a:t> C# Unity API</a:t>
            </a:r>
          </a:p>
          <a:p>
            <a:pPr lvl="1"/>
            <a:r>
              <a:rPr lang="en-US" altLang="zh-TW" sz="3200" dirty="0"/>
              <a:t> C API</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61</a:t>
            </a:fld>
            <a:endParaRPr lang="zh-TW" altLang="en-US" dirty="0"/>
          </a:p>
        </p:txBody>
      </p:sp>
    </p:spTree>
    <p:extLst>
      <p:ext uri="{BB962C8B-B14F-4D97-AF65-F5344CB8AC3E}">
        <p14:creationId xmlns:p14="http://schemas.microsoft.com/office/powerpoint/2010/main" val="3079040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Open Connectivity Foundation (OCF)</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altLang="zh-TW" dirty="0"/>
              <a:t>The Open Connectivity Foundation (OCF) is creating a specification and sponsoring an open source project to make this possible. </a:t>
            </a:r>
          </a:p>
          <a:p>
            <a:r>
              <a:rPr lang="en-US" altLang="zh-TW" dirty="0"/>
              <a:t>OCF will unlock the massive opportunity in the </a:t>
            </a:r>
            <a:r>
              <a:rPr lang="en-US" altLang="zh-TW" dirty="0" err="1"/>
              <a:t>IoT</a:t>
            </a:r>
            <a:r>
              <a:rPr lang="en-US" altLang="zh-TW" dirty="0"/>
              <a:t> market, accelerate industry innovation and help developers and companies create solutions that map to a single open specification. OCF will help ensure secure interoperability for consumers, business, and industry.</a:t>
            </a:r>
          </a:p>
          <a:p>
            <a:r>
              <a:rPr lang="en-US" altLang="zh-TW" dirty="0"/>
              <a:t>The OCF unifies the entirety of the former Open Interconnect Consortium (OIC) with leading companies at all levels – silicon, software, platform, and finished-goods – dedicated to providing this </a:t>
            </a:r>
            <a:r>
              <a:rPr lang="en-US" altLang="zh-TW" dirty="0">
                <a:solidFill>
                  <a:srgbClr val="FF0000"/>
                </a:solidFill>
              </a:rPr>
              <a:t>key interoperability element </a:t>
            </a:r>
            <a:r>
              <a:rPr lang="en-US" altLang="zh-TW" dirty="0"/>
              <a:t>of an </a:t>
            </a:r>
            <a:r>
              <a:rPr lang="en-US" altLang="zh-TW" dirty="0" err="1"/>
              <a:t>IoT</a:t>
            </a:r>
            <a:r>
              <a:rPr lang="en-US" altLang="zh-TW" dirty="0"/>
              <a:t> solution. </a:t>
            </a:r>
          </a:p>
          <a:p>
            <a:r>
              <a:rPr lang="en-US" altLang="zh-TW" dirty="0"/>
              <a:t>The OCF sponsors the </a:t>
            </a:r>
            <a:r>
              <a:rPr lang="en-US" altLang="zh-TW" dirty="0" err="1">
                <a:solidFill>
                  <a:srgbClr val="FF0000"/>
                </a:solidFill>
              </a:rPr>
              <a:t>IoTivity</a:t>
            </a:r>
            <a:r>
              <a:rPr lang="en-US" altLang="zh-TW" dirty="0"/>
              <a:t> open source project which includes a reference implementation of our specification available under the Apache 2.0 license. </a:t>
            </a:r>
          </a:p>
          <a:p>
            <a:r>
              <a:rPr lang="en-US" altLang="zh-TW" dirty="0"/>
              <a:t>The OCF also includes all the activities formerly sponsored by UPnP Forum.</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62</a:t>
            </a:fld>
            <a:endParaRPr lang="zh-TW" altLang="en-US" dirty="0"/>
          </a:p>
        </p:txBody>
      </p:sp>
    </p:spTree>
    <p:extLst>
      <p:ext uri="{BB962C8B-B14F-4D97-AF65-F5344CB8AC3E}">
        <p14:creationId xmlns:p14="http://schemas.microsoft.com/office/powerpoint/2010/main" val="1619997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Google Weave</a:t>
            </a:r>
          </a:p>
        </p:txBody>
      </p:sp>
      <p:sp>
        <p:nvSpPr>
          <p:cNvPr id="3" name="內容版面配置區 2"/>
          <p:cNvSpPr>
            <a:spLocks noGrp="1"/>
          </p:cNvSpPr>
          <p:nvPr>
            <p:ph idx="1"/>
          </p:nvPr>
        </p:nvSpPr>
        <p:spPr/>
        <p:txBody>
          <a:bodyPr>
            <a:normAutofit fontScale="85000" lnSpcReduction="20000"/>
          </a:bodyPr>
          <a:lstStyle/>
          <a:p>
            <a:r>
              <a:rPr lang="en-US" altLang="zh-TW" dirty="0"/>
              <a:t>Weave is an application-layer protocol for interacting with devices.</a:t>
            </a:r>
          </a:p>
          <a:p>
            <a:r>
              <a:rPr lang="en-US" altLang="zh-TW" dirty="0"/>
              <a:t>It has three main components:</a:t>
            </a:r>
          </a:p>
          <a:p>
            <a:pPr lvl="1"/>
            <a:r>
              <a:rPr lang="en-US" altLang="zh-TW" dirty="0"/>
              <a:t>Weave cloud service</a:t>
            </a:r>
          </a:p>
          <a:p>
            <a:pPr lvl="1"/>
            <a:r>
              <a:rPr lang="en-US" altLang="zh-TW" dirty="0"/>
              <a:t>Device-side library(</a:t>
            </a:r>
            <a:r>
              <a:rPr lang="en-US" altLang="zh-TW" dirty="0" err="1"/>
              <a:t>libweave</a:t>
            </a:r>
            <a:r>
              <a:rPr lang="en-US" altLang="zh-TW" dirty="0"/>
              <a:t>, </a:t>
            </a:r>
            <a:r>
              <a:rPr lang="en-US" altLang="zh-TW" dirty="0" err="1"/>
              <a:t>libuweave</a:t>
            </a:r>
            <a:r>
              <a:rPr lang="en-US" altLang="zh-TW" dirty="0"/>
              <a:t>) and wrappers</a:t>
            </a:r>
          </a:p>
          <a:p>
            <a:pPr lvl="1"/>
            <a:r>
              <a:rPr lang="en-US" altLang="zh-TW" dirty="0"/>
              <a:t>Client library(android, iOS, web)</a:t>
            </a:r>
          </a:p>
          <a:p>
            <a:r>
              <a:rPr lang="en-US" altLang="zh-TW" dirty="0"/>
              <a:t>It provides turnkey supports:</a:t>
            </a:r>
          </a:p>
          <a:p>
            <a:pPr lvl="1"/>
            <a:r>
              <a:rPr lang="en-US" altLang="zh-TW" dirty="0"/>
              <a:t>Device discovery</a:t>
            </a:r>
          </a:p>
          <a:p>
            <a:pPr lvl="1"/>
            <a:r>
              <a:rPr lang="en-US" altLang="zh-TW" dirty="0"/>
              <a:t>Authentication</a:t>
            </a:r>
          </a:p>
          <a:p>
            <a:pPr lvl="1"/>
            <a:r>
              <a:rPr lang="en-US" altLang="zh-TW" dirty="0"/>
              <a:t>Provisioning</a:t>
            </a:r>
          </a:p>
          <a:p>
            <a:pPr lvl="1"/>
            <a:r>
              <a:rPr lang="en-US" altLang="zh-TW" dirty="0"/>
              <a:t>Real time communication</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63</a:t>
            </a:fld>
            <a:endParaRPr lang="zh-TW" altLang="en-US" dirty="0"/>
          </a:p>
        </p:txBody>
      </p:sp>
      <p:pic>
        <p:nvPicPr>
          <p:cNvPr id="5" name="圖片 4"/>
          <p:cNvPicPr>
            <a:picLocks noChangeAspect="1"/>
          </p:cNvPicPr>
          <p:nvPr/>
        </p:nvPicPr>
        <p:blipFill>
          <a:blip r:embed="rId3"/>
          <a:stretch>
            <a:fillRect/>
          </a:stretch>
        </p:blipFill>
        <p:spPr>
          <a:xfrm>
            <a:off x="5868144" y="3863399"/>
            <a:ext cx="2700824" cy="2557070"/>
          </a:xfrm>
          <a:prstGeom prst="rect">
            <a:avLst/>
          </a:prstGeom>
        </p:spPr>
      </p:pic>
    </p:spTree>
    <p:extLst>
      <p:ext uri="{BB962C8B-B14F-4D97-AF65-F5344CB8AC3E}">
        <p14:creationId xmlns:p14="http://schemas.microsoft.com/office/powerpoint/2010/main" val="787486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Apple </a:t>
            </a:r>
            <a:r>
              <a:rPr lang="en-US" altLang="zh-TW" dirty="0" err="1" smtClean="0"/>
              <a:t>Homekit</a:t>
            </a:r>
            <a:endParaRPr lang="zh-TW" altLang="en-US" dirty="0"/>
          </a:p>
        </p:txBody>
      </p:sp>
      <p:sp>
        <p:nvSpPr>
          <p:cNvPr id="3" name="內容版面配置區 2"/>
          <p:cNvSpPr>
            <a:spLocks noGrp="1"/>
          </p:cNvSpPr>
          <p:nvPr>
            <p:ph idx="1"/>
          </p:nvPr>
        </p:nvSpPr>
        <p:spPr/>
        <p:txBody>
          <a:bodyPr>
            <a:normAutofit/>
          </a:bodyPr>
          <a:lstStyle/>
          <a:p>
            <a:r>
              <a:rPr lang="en-US" altLang="zh-TW" sz="2400" dirty="0"/>
              <a:t>An iOS(8) framework for home automation</a:t>
            </a:r>
          </a:p>
          <a:p>
            <a:r>
              <a:rPr lang="en-US" altLang="zh-TW" sz="2400" dirty="0"/>
              <a:t>Discover </a:t>
            </a:r>
            <a:r>
              <a:rPr lang="en-US" altLang="zh-TW" sz="2400" dirty="0" err="1"/>
              <a:t>HomeKit</a:t>
            </a:r>
            <a:r>
              <a:rPr lang="en-US" altLang="zh-TW" sz="2400" dirty="0"/>
              <a:t> accessories (devices)</a:t>
            </a:r>
          </a:p>
          <a:p>
            <a:r>
              <a:rPr lang="en-US" altLang="zh-TW" sz="2400" dirty="0"/>
              <a:t>Configure</a:t>
            </a:r>
          </a:p>
          <a:p>
            <a:r>
              <a:rPr lang="en-US" altLang="zh-TW" sz="2400" dirty="0"/>
              <a:t>Create actions and control devices</a:t>
            </a:r>
          </a:p>
          <a:p>
            <a:r>
              <a:rPr lang="en-US" altLang="zh-TW" sz="2400" dirty="0">
                <a:solidFill>
                  <a:srgbClr val="FF0000"/>
                </a:solidFill>
              </a:rPr>
              <a:t>Actions can be grouped and triggered using </a:t>
            </a:r>
            <a:r>
              <a:rPr lang="en-US" altLang="zh-TW" sz="2400" dirty="0" smtClean="0">
                <a:solidFill>
                  <a:srgbClr val="FF0000"/>
                </a:solidFill>
              </a:rPr>
              <a:t>Siri</a:t>
            </a:r>
          </a:p>
          <a:p>
            <a:r>
              <a:rPr lang="en-US" altLang="zh-TW" sz="2400" dirty="0">
                <a:solidFill>
                  <a:srgbClr val="FF0000"/>
                </a:solidFill>
              </a:rPr>
              <a:t>A common database stored on </a:t>
            </a:r>
            <a:r>
              <a:rPr lang="en-US" altLang="zh-TW" sz="2400" dirty="0" smtClean="0">
                <a:solidFill>
                  <a:srgbClr val="FF0000"/>
                </a:solidFill>
              </a:rPr>
              <a:t>iOS, contains </a:t>
            </a:r>
            <a:r>
              <a:rPr lang="en-US" altLang="zh-TW" sz="2400" dirty="0">
                <a:solidFill>
                  <a:srgbClr val="FF0000"/>
                </a:solidFill>
              </a:rPr>
              <a:t>all home information configured.  Available to all apps</a:t>
            </a:r>
          </a:p>
          <a:p>
            <a:r>
              <a:rPr lang="en-US" altLang="zh-TW" sz="2400" dirty="0" smtClean="0"/>
              <a:t>App </a:t>
            </a:r>
            <a:r>
              <a:rPr lang="en-US" altLang="zh-TW" sz="2400" dirty="0"/>
              <a:t>interaction to DB is done through </a:t>
            </a:r>
            <a:r>
              <a:rPr lang="en-US" altLang="zh-TW" sz="2400" dirty="0" err="1" smtClean="0"/>
              <a:t>HomeKit</a:t>
            </a:r>
            <a:endParaRPr lang="en-US" altLang="zh-TW" sz="2400" dirty="0" smtClean="0"/>
          </a:p>
          <a:p>
            <a:r>
              <a:rPr lang="en-US" altLang="zh-TW" sz="2400" dirty="0" smtClean="0"/>
              <a:t>Access </a:t>
            </a:r>
            <a:r>
              <a:rPr lang="en-US" altLang="zh-TW" sz="2400" dirty="0"/>
              <a:t>to home devices remotely through iOS connectivity</a:t>
            </a:r>
          </a:p>
          <a:p>
            <a:r>
              <a:rPr lang="en-US" altLang="zh-TW" sz="2400" dirty="0" err="1" smtClean="0"/>
              <a:t>HomeKit</a:t>
            </a:r>
            <a:r>
              <a:rPr lang="en-US" altLang="zh-TW" sz="2400" dirty="0" smtClean="0"/>
              <a:t> </a:t>
            </a:r>
            <a:r>
              <a:rPr lang="en-US" altLang="zh-TW" sz="2400" dirty="0"/>
              <a:t>API can only be used if App is in foreground</a:t>
            </a:r>
          </a:p>
          <a:p>
            <a:endParaRPr lang="en-US" altLang="zh-TW" sz="2400" dirty="0"/>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64</a:t>
            </a:fld>
            <a:endParaRPr lang="zh-TW" altLang="en-US" dirty="0"/>
          </a:p>
        </p:txBody>
      </p:sp>
      <p:pic>
        <p:nvPicPr>
          <p:cNvPr id="5"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8224" y="1811957"/>
            <a:ext cx="1735298" cy="1473758"/>
          </a:xfrm>
          <a:prstGeom prst="rect">
            <a:avLst/>
          </a:prstGeom>
        </p:spPr>
      </p:pic>
    </p:spTree>
    <p:extLst>
      <p:ext uri="{BB962C8B-B14F-4D97-AF65-F5344CB8AC3E}">
        <p14:creationId xmlns:p14="http://schemas.microsoft.com/office/powerpoint/2010/main" val="3968311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Industrial Internet </a:t>
            </a:r>
            <a:r>
              <a:rPr lang="en-US" altLang="zh-TW" dirty="0" smtClean="0"/>
              <a:t>Consortium</a:t>
            </a:r>
            <a:endParaRPr lang="zh-TW" altLang="en-US" dirty="0"/>
          </a:p>
        </p:txBody>
      </p:sp>
      <p:sp>
        <p:nvSpPr>
          <p:cNvPr id="3" name="內容版面配置區 2"/>
          <p:cNvSpPr>
            <a:spLocks noGrp="1"/>
          </p:cNvSpPr>
          <p:nvPr>
            <p:ph idx="1"/>
          </p:nvPr>
        </p:nvSpPr>
        <p:spPr>
          <a:xfrm>
            <a:off x="457200" y="2051520"/>
            <a:ext cx="8229600" cy="4425355"/>
          </a:xfrm>
        </p:spPr>
        <p:txBody>
          <a:bodyPr>
            <a:normAutofit fontScale="62500" lnSpcReduction="20000"/>
          </a:bodyPr>
          <a:lstStyle/>
          <a:p>
            <a:r>
              <a:rPr lang="en-US" altLang="zh-TW" dirty="0"/>
              <a:t>It is a nonprofit partnership </a:t>
            </a:r>
            <a:r>
              <a:rPr lang="en-US" altLang="zh-TW" dirty="0">
                <a:solidFill>
                  <a:srgbClr val="FF0000"/>
                </a:solidFill>
              </a:rPr>
              <a:t>of Industry, Government and Academia</a:t>
            </a:r>
            <a:r>
              <a:rPr lang="en-US" altLang="zh-TW" dirty="0"/>
              <a:t>.</a:t>
            </a:r>
          </a:p>
          <a:p>
            <a:r>
              <a:rPr lang="en-US" altLang="zh-TW" dirty="0" smtClean="0"/>
              <a:t>Founded </a:t>
            </a:r>
            <a:r>
              <a:rPr lang="en-US" altLang="zh-TW" dirty="0"/>
              <a:t>by AT&amp;T, Cisco, General Electric, Intel and IBM.</a:t>
            </a:r>
          </a:p>
          <a:p>
            <a:r>
              <a:rPr lang="en-US" altLang="zh-TW" dirty="0"/>
              <a:t>Started in March, </a:t>
            </a:r>
            <a:r>
              <a:rPr lang="en-US" altLang="zh-TW" dirty="0" smtClean="0"/>
              <a:t>2014, </a:t>
            </a:r>
            <a:r>
              <a:rPr lang="en-US" altLang="zh-TW" dirty="0" smtClean="0">
                <a:solidFill>
                  <a:srgbClr val="FF0000"/>
                </a:solidFill>
              </a:rPr>
              <a:t>not </a:t>
            </a:r>
            <a:r>
              <a:rPr lang="en-US" altLang="zh-TW" dirty="0">
                <a:solidFill>
                  <a:srgbClr val="FF0000"/>
                </a:solidFill>
              </a:rPr>
              <a:t>a standards-setting consortium</a:t>
            </a:r>
            <a:r>
              <a:rPr lang="en-US" altLang="zh-TW" dirty="0" smtClean="0"/>
              <a:t>.</a:t>
            </a:r>
          </a:p>
          <a:p>
            <a:r>
              <a:rPr lang="en-US" altLang="zh-TW" dirty="0">
                <a:solidFill>
                  <a:srgbClr val="FF0000"/>
                </a:solidFill>
              </a:rPr>
              <a:t>Utilize existing and create new industry use cases and testbeds for real-world applications.</a:t>
            </a:r>
          </a:p>
          <a:p>
            <a:r>
              <a:rPr lang="en-US" altLang="zh-TW" dirty="0">
                <a:solidFill>
                  <a:srgbClr val="FF0000"/>
                </a:solidFill>
              </a:rPr>
              <a:t>Deliver best practices</a:t>
            </a:r>
            <a:r>
              <a:rPr lang="en-US" altLang="zh-TW" dirty="0"/>
              <a:t>, reference architectures, case studies, and standards requirements to ease deployment of connected technologies.</a:t>
            </a:r>
          </a:p>
          <a:p>
            <a:r>
              <a:rPr lang="en-US" altLang="zh-TW" dirty="0"/>
              <a:t>Influence the global development standards process for internet and industrial systems.</a:t>
            </a:r>
          </a:p>
          <a:p>
            <a:r>
              <a:rPr lang="en-US" altLang="zh-TW" dirty="0"/>
              <a:t>Facilitate open forums to share and exchange real-world ideas, practices, lessons, and insights.</a:t>
            </a:r>
          </a:p>
          <a:p>
            <a:r>
              <a:rPr lang="en-US" altLang="zh-TW" dirty="0"/>
              <a:t>Build confidence around new and innovative approaches to security.</a:t>
            </a:r>
          </a:p>
          <a:p>
            <a:endParaRPr lang="en-US" altLang="zh-TW" dirty="0"/>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65</a:t>
            </a:fld>
            <a:endParaRPr lang="zh-TW" altLang="en-US" dirty="0"/>
          </a:p>
        </p:txBody>
      </p:sp>
      <p:pic>
        <p:nvPicPr>
          <p:cNvPr id="5" name="圖片 4"/>
          <p:cNvPicPr>
            <a:picLocks noChangeAspect="1"/>
          </p:cNvPicPr>
          <p:nvPr/>
        </p:nvPicPr>
        <p:blipFill>
          <a:blip r:embed="rId3"/>
          <a:stretch>
            <a:fillRect/>
          </a:stretch>
        </p:blipFill>
        <p:spPr>
          <a:xfrm>
            <a:off x="5580112" y="5432079"/>
            <a:ext cx="2481287" cy="1060796"/>
          </a:xfrm>
          <a:prstGeom prst="rect">
            <a:avLst/>
          </a:prstGeom>
        </p:spPr>
      </p:pic>
    </p:spTree>
    <p:extLst>
      <p:ext uri="{BB962C8B-B14F-4D97-AF65-F5344CB8AC3E}">
        <p14:creationId xmlns:p14="http://schemas.microsoft.com/office/powerpoint/2010/main" val="25170871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物聯網面臨的挑戰</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normAutofit fontScale="92500" lnSpcReduction="20000"/>
          </a:bodyPr>
          <a:lstStyle/>
          <a:p>
            <a:pPr>
              <a:lnSpc>
                <a:spcPct val="150000"/>
              </a:lnSpc>
            </a:pPr>
            <a:r>
              <a:rPr lang="en-US" altLang="zh-TW" sz="3200" dirty="0">
                <a:solidFill>
                  <a:srgbClr val="002060"/>
                </a:solidFill>
                <a:latin typeface="Calibri" panose="020F0502020204030204" pitchFamily="34" charset="0"/>
              </a:rPr>
              <a:t>Numerous incomplete </a:t>
            </a:r>
            <a:r>
              <a:rPr lang="en-US" altLang="zh-TW" sz="3200" dirty="0">
                <a:solidFill>
                  <a:srgbClr val="0000FF"/>
                </a:solidFill>
                <a:latin typeface="Calibri" panose="020F0502020204030204" pitchFamily="34" charset="0"/>
              </a:rPr>
              <a:t>standards</a:t>
            </a:r>
          </a:p>
          <a:p>
            <a:pPr>
              <a:lnSpc>
                <a:spcPct val="150000"/>
              </a:lnSpc>
            </a:pPr>
            <a:r>
              <a:rPr lang="en-US" altLang="zh-TW" sz="3200" dirty="0">
                <a:solidFill>
                  <a:srgbClr val="002060"/>
                </a:solidFill>
                <a:latin typeface="Calibri" panose="020F0502020204030204" pitchFamily="34" charset="0"/>
              </a:rPr>
              <a:t>Big data store and process</a:t>
            </a:r>
          </a:p>
          <a:p>
            <a:pPr>
              <a:lnSpc>
                <a:spcPct val="150000"/>
              </a:lnSpc>
            </a:pPr>
            <a:r>
              <a:rPr lang="en-US" altLang="zh-TW" sz="3200" dirty="0">
                <a:solidFill>
                  <a:srgbClr val="0000FF"/>
                </a:solidFill>
                <a:latin typeface="Calibri" panose="020F0502020204030204" pitchFamily="34" charset="0"/>
              </a:rPr>
              <a:t>Security and privacy</a:t>
            </a:r>
          </a:p>
          <a:p>
            <a:pPr>
              <a:lnSpc>
                <a:spcPct val="150000"/>
              </a:lnSpc>
            </a:pPr>
            <a:r>
              <a:rPr lang="en-US" altLang="zh-TW" sz="3200" dirty="0">
                <a:solidFill>
                  <a:srgbClr val="002060"/>
                </a:solidFill>
                <a:latin typeface="Calibri" panose="020F0502020204030204" pitchFamily="34" charset="0"/>
              </a:rPr>
              <a:t>Network mismatch (not designed for </a:t>
            </a:r>
            <a:r>
              <a:rPr lang="en-US" altLang="zh-TW" sz="3200" dirty="0" err="1">
                <a:solidFill>
                  <a:srgbClr val="002060"/>
                </a:solidFill>
                <a:latin typeface="Calibri" panose="020F0502020204030204" pitchFamily="34" charset="0"/>
              </a:rPr>
              <a:t>IoT</a:t>
            </a:r>
            <a:r>
              <a:rPr lang="en-US" altLang="zh-TW" sz="3200" dirty="0">
                <a:solidFill>
                  <a:srgbClr val="002060"/>
                </a:solidFill>
                <a:latin typeface="Calibri" panose="020F0502020204030204" pitchFamily="34" charset="0"/>
              </a:rPr>
              <a:t>)</a:t>
            </a:r>
          </a:p>
          <a:p>
            <a:pPr>
              <a:lnSpc>
                <a:spcPct val="150000"/>
              </a:lnSpc>
            </a:pPr>
            <a:r>
              <a:rPr lang="en-US" altLang="zh-TW" sz="3200" dirty="0">
                <a:solidFill>
                  <a:srgbClr val="0000FF"/>
                </a:solidFill>
                <a:latin typeface="Calibri" panose="020F0502020204030204" pitchFamily="34" charset="0"/>
              </a:rPr>
              <a:t>Network scalability</a:t>
            </a:r>
          </a:p>
          <a:p>
            <a:pPr>
              <a:lnSpc>
                <a:spcPct val="150000"/>
              </a:lnSpc>
            </a:pPr>
            <a:r>
              <a:rPr lang="en-US" altLang="zh-TW" sz="3200" dirty="0">
                <a:solidFill>
                  <a:srgbClr val="002060"/>
                </a:solidFill>
                <a:latin typeface="Calibri" panose="020F0502020204030204" pitchFamily="34" charset="0"/>
              </a:rPr>
              <a:t>Naming and addressing (semantic web)</a:t>
            </a:r>
          </a:p>
          <a:p>
            <a:pPr>
              <a:lnSpc>
                <a:spcPct val="150000"/>
              </a:lnSpc>
            </a:pPr>
            <a:r>
              <a:rPr lang="en-US" altLang="zh-TW" sz="3200" dirty="0" smtClean="0">
                <a:solidFill>
                  <a:srgbClr val="002060"/>
                </a:solidFill>
                <a:latin typeface="Calibri" panose="020F0502020204030204" pitchFamily="34" charset="0"/>
              </a:rPr>
              <a:t>…</a:t>
            </a:r>
            <a:endParaRPr lang="en-US" altLang="zh-TW" sz="3200" dirty="0">
              <a:solidFill>
                <a:srgbClr val="002060"/>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66</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25759516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IDC</a:t>
            </a:r>
            <a:r>
              <a:rPr lang="zh-TW" altLang="en-US" dirty="0" smtClean="0"/>
              <a:t>認為物聯網市場的挑戰</a:t>
            </a:r>
            <a:endParaRPr lang="zh-TW" altLang="en-US" dirty="0"/>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67</a:t>
            </a:fld>
            <a:endParaRPr lang="en-US" altLang="zh-TW"/>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2776"/>
            <a:ext cx="6271043" cy="417646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投影片編號版面配置區 9"/>
          <p:cNvSpPr txBox="1">
            <a:spLocks/>
          </p:cNvSpPr>
          <p:nvPr/>
        </p:nvSpPr>
        <p:spPr bwMode="auto">
          <a:xfrm>
            <a:off x="7596336" y="6309320"/>
            <a:ext cx="2286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3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63637F6E-7969-44DE-AC99-CFCC8753E74C}" type="slidenum">
              <a:rPr lang="en-US" altLang="zh-TW" sz="1400" smtClean="0"/>
              <a:pPr/>
              <a:t>67</a:t>
            </a:fld>
            <a:endParaRPr lang="en-US" altLang="zh-TW" sz="1400" dirty="0"/>
          </a:p>
        </p:txBody>
      </p:sp>
      <p:sp>
        <p:nvSpPr>
          <p:cNvPr id="3" name="矩形 2"/>
          <p:cNvSpPr/>
          <p:nvPr/>
        </p:nvSpPr>
        <p:spPr bwMode="auto">
          <a:xfrm>
            <a:off x="2843808" y="2852936"/>
            <a:ext cx="936104" cy="64807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 name="矩形 7"/>
          <p:cNvSpPr/>
          <p:nvPr/>
        </p:nvSpPr>
        <p:spPr bwMode="auto">
          <a:xfrm>
            <a:off x="3932312" y="2880642"/>
            <a:ext cx="1071736" cy="76438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 name="矩形 8"/>
          <p:cNvSpPr/>
          <p:nvPr/>
        </p:nvSpPr>
        <p:spPr bwMode="auto">
          <a:xfrm>
            <a:off x="5148064" y="2899964"/>
            <a:ext cx="1008112" cy="64807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62791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VDC</a:t>
            </a:r>
            <a:r>
              <a:rPr lang="zh-TW" altLang="en-US" dirty="0" smtClean="0"/>
              <a:t>調查物聯網的障礙因</a:t>
            </a:r>
            <a:r>
              <a:rPr lang="zh-TW" altLang="en-US" dirty="0"/>
              <a:t>素</a:t>
            </a:r>
          </a:p>
        </p:txBody>
      </p:sp>
      <p:sp>
        <p:nvSpPr>
          <p:cNvPr id="5" name="投影片編號版面配置區 4"/>
          <p:cNvSpPr>
            <a:spLocks noGrp="1"/>
          </p:cNvSpPr>
          <p:nvPr>
            <p:ph type="sldNum" sz="quarter" idx="11"/>
          </p:nvPr>
        </p:nvSpPr>
        <p:spPr/>
        <p:txBody>
          <a:bodyPr/>
          <a:lstStyle/>
          <a:p>
            <a:fld id="{63637F6E-7969-44DE-AC99-CFCC8753E74C}" type="slidenum">
              <a:rPr lang="en-US" altLang="zh-TW" smtClean="0"/>
              <a:pPr/>
              <a:t>68</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80728"/>
            <a:ext cx="7620000" cy="5562600"/>
          </a:xfrm>
          <a:prstGeom prst="rect">
            <a:avLst/>
          </a:prstGeom>
        </p:spPr>
      </p:pic>
      <p:sp>
        <p:nvSpPr>
          <p:cNvPr id="7" name="投影片編號版面配置區 9"/>
          <p:cNvSpPr txBox="1">
            <a:spLocks/>
          </p:cNvSpPr>
          <p:nvPr/>
        </p:nvSpPr>
        <p:spPr bwMode="auto">
          <a:xfrm>
            <a:off x="7596336" y="6309320"/>
            <a:ext cx="22860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300" b="1" kern="1200">
                <a:solidFill>
                  <a:schemeClr val="bg1"/>
                </a:solidFill>
                <a:latin typeface="標楷體" pitchFamily="65" charset="-120"/>
                <a:ea typeface="標楷體" pitchFamily="65" charset="-120"/>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fld id="{63637F6E-7969-44DE-AC99-CFCC8753E74C}" type="slidenum">
              <a:rPr lang="en-US" altLang="zh-TW" sz="1400" smtClean="0"/>
              <a:pPr/>
              <a:t>68</a:t>
            </a:fld>
            <a:endParaRPr lang="en-US" altLang="zh-TW" sz="1400" dirty="0"/>
          </a:p>
        </p:txBody>
      </p:sp>
      <p:sp>
        <p:nvSpPr>
          <p:cNvPr id="8" name="矩形 7"/>
          <p:cNvSpPr/>
          <p:nvPr/>
        </p:nvSpPr>
        <p:spPr bwMode="auto">
          <a:xfrm>
            <a:off x="1475656" y="1988840"/>
            <a:ext cx="1584176" cy="288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 name="矩形 8"/>
          <p:cNvSpPr/>
          <p:nvPr/>
        </p:nvSpPr>
        <p:spPr bwMode="auto">
          <a:xfrm>
            <a:off x="1478151" y="2322202"/>
            <a:ext cx="1584176" cy="28803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964170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物聯網相關之國際標準組織</a:t>
            </a:r>
            <a:endParaRPr lang="zh-TW" altLang="en-US" sz="3600" dirty="0"/>
          </a:p>
        </p:txBody>
      </p:sp>
      <p:sp>
        <p:nvSpPr>
          <p:cNvPr id="3" name="內容版面配置區 2"/>
          <p:cNvSpPr>
            <a:spLocks noGrp="1"/>
          </p:cNvSpPr>
          <p:nvPr>
            <p:ph idx="1"/>
          </p:nvPr>
        </p:nvSpPr>
        <p:spPr/>
        <p:txBody>
          <a:bodyPr>
            <a:normAutofit fontScale="92500" lnSpcReduction="10000"/>
          </a:bodyPr>
          <a:lstStyle/>
          <a:p>
            <a:r>
              <a:rPr lang="en-US" altLang="zh-TW" sz="2000" dirty="0">
                <a:latin typeface="Calibri" panose="020F0502020204030204" pitchFamily="34" charset="0"/>
              </a:rPr>
              <a:t>ETSI  (European Telecommunications Standards Institute) </a:t>
            </a:r>
            <a:endParaRPr lang="en-US" altLang="zh-TW" sz="2000" dirty="0" smtClean="0">
              <a:latin typeface="Calibri" panose="020F0502020204030204" pitchFamily="34" charset="0"/>
            </a:endParaRPr>
          </a:p>
          <a:p>
            <a:r>
              <a:rPr lang="en-US" altLang="zh-TW" sz="2000" dirty="0">
                <a:latin typeface="Calibri" panose="020F0502020204030204" pitchFamily="34" charset="0"/>
              </a:rPr>
              <a:t>Institute of Electrical and Electronics Engineers (IEEE</a:t>
            </a:r>
            <a:r>
              <a:rPr lang="en-US" altLang="zh-TW" sz="2000" dirty="0" smtClean="0">
                <a:latin typeface="Calibri" panose="020F0502020204030204" pitchFamily="34" charset="0"/>
              </a:rPr>
              <a:t>): IEEE-SA </a:t>
            </a:r>
            <a:r>
              <a:rPr lang="en-US" altLang="zh-TW" sz="2000" dirty="0" err="1" smtClean="0">
                <a:latin typeface="Calibri" panose="020F0502020204030204" pitchFamily="34" charset="0"/>
              </a:rPr>
              <a:t>IoT</a:t>
            </a:r>
            <a:r>
              <a:rPr lang="en-US" altLang="zh-TW" sz="2000" dirty="0" smtClean="0">
                <a:latin typeface="Calibri" panose="020F0502020204030204" pitchFamily="34" charset="0"/>
              </a:rPr>
              <a:t> Steering Committee</a:t>
            </a:r>
            <a:endParaRPr lang="en-US" altLang="zh-TW" sz="2000" dirty="0">
              <a:latin typeface="Calibri" panose="020F0502020204030204" pitchFamily="34" charset="0"/>
            </a:endParaRPr>
          </a:p>
          <a:p>
            <a:r>
              <a:rPr lang="en-US" altLang="zh-TW" sz="2000" dirty="0">
                <a:latin typeface="Calibri" panose="020F0502020204030204" pitchFamily="34" charset="0"/>
              </a:rPr>
              <a:t>International Organization for Standardization (ISO) and the International </a:t>
            </a:r>
            <a:r>
              <a:rPr lang="en-US" altLang="zh-TW" sz="2000" dirty="0" err="1">
                <a:latin typeface="Calibri" panose="020F0502020204030204" pitchFamily="34" charset="0"/>
              </a:rPr>
              <a:t>Electrotechnical</a:t>
            </a:r>
            <a:r>
              <a:rPr lang="en-US" altLang="zh-TW" sz="2000" dirty="0">
                <a:latin typeface="Calibri" panose="020F0502020204030204" pitchFamily="34" charset="0"/>
              </a:rPr>
              <a:t> Commission (IEC</a:t>
            </a:r>
            <a:r>
              <a:rPr lang="en-US" altLang="zh-TW" sz="2000" dirty="0" smtClean="0">
                <a:latin typeface="Calibri" panose="020F0502020204030204" pitchFamily="34" charset="0"/>
              </a:rPr>
              <a:t>): ISO/IEC JTC1/SWG 5 (ad hoc group 4)</a:t>
            </a:r>
          </a:p>
          <a:p>
            <a:r>
              <a:rPr lang="en-US" altLang="zh-TW" sz="2000" dirty="0">
                <a:latin typeface="Calibri" panose="020F0502020204030204" pitchFamily="34" charset="0"/>
              </a:rPr>
              <a:t>US National Institute of Standards and Technology (NIST)</a:t>
            </a:r>
          </a:p>
          <a:p>
            <a:pPr lvl="1"/>
            <a:r>
              <a:rPr lang="en-US" altLang="zh-TW" sz="1800" dirty="0">
                <a:latin typeface="Calibri" panose="020F0502020204030204" pitchFamily="34" charset="0"/>
              </a:rPr>
              <a:t>Smart Grid framework (SG-FW</a:t>
            </a:r>
            <a:r>
              <a:rPr lang="en-US" altLang="zh-TW" sz="1800" dirty="0" smtClean="0">
                <a:latin typeface="Calibri" panose="020F0502020204030204" pitchFamily="34" charset="0"/>
              </a:rPr>
              <a:t>)</a:t>
            </a:r>
            <a:endParaRPr lang="en-US" altLang="zh-TW" sz="1800" dirty="0">
              <a:latin typeface="Calibri" panose="020F0502020204030204" pitchFamily="34" charset="0"/>
            </a:endParaRPr>
          </a:p>
          <a:p>
            <a:r>
              <a:rPr lang="en-US" altLang="zh-TW" sz="2000" dirty="0" smtClean="0">
                <a:latin typeface="Calibri" panose="020F0502020204030204" pitchFamily="34" charset="0"/>
              </a:rPr>
              <a:t>CCSA, China</a:t>
            </a:r>
          </a:p>
          <a:p>
            <a:r>
              <a:rPr lang="en-US" altLang="zh-TW" sz="2000" dirty="0" smtClean="0">
                <a:latin typeface="Calibri" panose="020F0502020204030204" pitchFamily="34" charset="0"/>
              </a:rPr>
              <a:t>European </a:t>
            </a:r>
            <a:r>
              <a:rPr lang="en-US" altLang="zh-TW" sz="2000" dirty="0">
                <a:latin typeface="Calibri" panose="020F0502020204030204" pitchFamily="34" charset="0"/>
              </a:rPr>
              <a:t>Standard Organization (</a:t>
            </a:r>
            <a:r>
              <a:rPr lang="en-US" altLang="zh-TW" sz="2000" dirty="0" smtClean="0">
                <a:latin typeface="Calibri" panose="020F0502020204030204" pitchFamily="34" charset="0"/>
              </a:rPr>
              <a:t>ESO)</a:t>
            </a:r>
          </a:p>
          <a:p>
            <a:r>
              <a:rPr lang="en-US" altLang="zh-TW" sz="2000" dirty="0" smtClean="0">
                <a:latin typeface="Calibri" panose="020F0502020204030204" pitchFamily="34" charset="0"/>
              </a:rPr>
              <a:t>Object </a:t>
            </a:r>
            <a:r>
              <a:rPr lang="en-US" altLang="zh-TW" sz="2000" dirty="0">
                <a:latin typeface="Calibri" panose="020F0502020204030204" pitchFamily="34" charset="0"/>
              </a:rPr>
              <a:t>Management Group (OMG)</a:t>
            </a:r>
          </a:p>
          <a:p>
            <a:r>
              <a:rPr lang="en-US" altLang="zh-TW" sz="2000" dirty="0" smtClean="0">
                <a:latin typeface="Calibri" panose="020F0502020204030204" pitchFamily="34" charset="0"/>
              </a:rPr>
              <a:t>Open </a:t>
            </a:r>
            <a:r>
              <a:rPr lang="en-US" altLang="zh-TW" sz="2000" dirty="0">
                <a:latin typeface="Calibri" panose="020F0502020204030204" pitchFamily="34" charset="0"/>
              </a:rPr>
              <a:t>Geospatial Consortium (OGC</a:t>
            </a:r>
            <a:r>
              <a:rPr lang="en-US" altLang="zh-TW" sz="2000" dirty="0" smtClean="0">
                <a:latin typeface="Calibri" panose="020F0502020204030204" pitchFamily="34" charset="0"/>
              </a:rPr>
              <a:t>)</a:t>
            </a:r>
          </a:p>
          <a:p>
            <a:r>
              <a:rPr lang="en-US" altLang="zh-TW" sz="2000" dirty="0">
                <a:latin typeface="Calibri" panose="020F0502020204030204" pitchFamily="34" charset="0"/>
              </a:rPr>
              <a:t>European Commission mandates</a:t>
            </a:r>
          </a:p>
          <a:p>
            <a:pPr lvl="1"/>
            <a:r>
              <a:rPr lang="en-US" altLang="zh-TW" sz="1600" dirty="0">
                <a:latin typeface="Calibri" panose="020F0502020204030204" pitchFamily="34" charset="0"/>
              </a:rPr>
              <a:t>Smart metering [M/441]</a:t>
            </a:r>
          </a:p>
          <a:p>
            <a:pPr lvl="1"/>
            <a:r>
              <a:rPr lang="en-US" altLang="zh-TW" sz="1600" dirty="0">
                <a:latin typeface="Calibri" panose="020F0502020204030204" pitchFamily="34" charset="0"/>
              </a:rPr>
              <a:t>RFID and system [M/436</a:t>
            </a:r>
            <a:r>
              <a:rPr lang="en-US" altLang="zh-TW" sz="1600" dirty="0" smtClean="0">
                <a:latin typeface="Calibri" panose="020F0502020204030204" pitchFamily="34" charset="0"/>
              </a:rPr>
              <a:t>]</a:t>
            </a:r>
            <a:endParaRPr lang="en-US" altLang="zh-TW" sz="2000" dirty="0">
              <a:latin typeface="Calibri" panose="020F0502020204030204" pitchFamily="34" charset="0"/>
            </a:endParaRPr>
          </a:p>
        </p:txBody>
      </p:sp>
      <p:sp>
        <p:nvSpPr>
          <p:cNvPr id="4" name="投影片編號版面配置區 9"/>
          <p:cNvSpPr>
            <a:spLocks noGrp="1"/>
          </p:cNvSpPr>
          <p:nvPr>
            <p:ph type="sldNum" sz="quarter" idx="4294967295"/>
          </p:nvPr>
        </p:nvSpPr>
        <p:spPr>
          <a:xfrm>
            <a:off x="7596336" y="6309320"/>
            <a:ext cx="2286000" cy="307975"/>
          </a:xfrm>
          <a:prstGeom prst="rect">
            <a:avLst/>
          </a:prstGeom>
        </p:spPr>
        <p:txBody>
          <a:bodyPr/>
          <a:lstStyle/>
          <a:p>
            <a:fld id="{63637F6E-7969-44DE-AC99-CFCC8753E74C}" type="slidenum">
              <a:rPr lang="en-US" altLang="zh-TW" sz="1400" smtClean="0"/>
              <a:pPr/>
              <a:t>69</a:t>
            </a:fld>
            <a:endParaRPr lang="en-US" altLang="zh-TW" sz="1400" dirty="0"/>
          </a:p>
        </p:txBody>
      </p:sp>
    </p:spTree>
    <p:extLst>
      <p:ext uri="{BB962C8B-B14F-4D97-AF65-F5344CB8AC3E}">
        <p14:creationId xmlns:p14="http://schemas.microsoft.com/office/powerpoint/2010/main" val="10624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物聯網起源</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600" dirty="0">
                <a:solidFill>
                  <a:srgbClr val="0000FF"/>
                </a:solidFill>
                <a:latin typeface="Calibri" panose="020F0502020204030204" pitchFamily="34" charset="0"/>
              </a:rPr>
              <a:t>IBM </a:t>
            </a:r>
            <a:r>
              <a:rPr lang="zh-TW" altLang="en-US" sz="2600" dirty="0">
                <a:solidFill>
                  <a:srgbClr val="0000FF"/>
                </a:solidFill>
                <a:latin typeface="Calibri" panose="020F0502020204030204" pitchFamily="34" charset="0"/>
              </a:rPr>
              <a:t>則在 </a:t>
            </a:r>
            <a:r>
              <a:rPr lang="en-US" altLang="zh-TW" sz="2600" dirty="0">
                <a:solidFill>
                  <a:srgbClr val="0000FF"/>
                </a:solidFill>
                <a:latin typeface="Calibri" panose="020F0502020204030204" pitchFamily="34" charset="0"/>
              </a:rPr>
              <a:t>2008 </a:t>
            </a:r>
            <a:r>
              <a:rPr lang="zh-TW" altLang="en-US" sz="2600" dirty="0">
                <a:solidFill>
                  <a:srgbClr val="0000FF"/>
                </a:solidFill>
                <a:latin typeface="Calibri" panose="020F0502020204030204" pitchFamily="34" charset="0"/>
              </a:rPr>
              <a:t>年提出了智慧地球的</a:t>
            </a:r>
            <a:r>
              <a:rPr lang="zh-TW" altLang="en-US" sz="2600" dirty="0" smtClean="0">
                <a:solidFill>
                  <a:srgbClr val="0000FF"/>
                </a:solidFill>
                <a:latin typeface="Calibri" panose="020F0502020204030204" pitchFamily="34" charset="0"/>
              </a:rPr>
              <a:t>構想</a:t>
            </a:r>
            <a:r>
              <a:rPr lang="zh-TW" altLang="en-US" sz="2800" dirty="0">
                <a:solidFill>
                  <a:srgbClr val="0000FF"/>
                </a:solidFill>
                <a:latin typeface="Calibri" panose="020F0502020204030204" pitchFamily="34" charset="0"/>
              </a:rPr>
              <a:t>進一步闡述</a:t>
            </a:r>
            <a:endParaRPr lang="en-US" altLang="zh-TW" sz="2600" dirty="0" smtClean="0">
              <a:solidFill>
                <a:srgbClr val="0000FF"/>
              </a:solidFill>
              <a:latin typeface="Calibri" panose="020F0502020204030204" pitchFamily="34" charset="0"/>
            </a:endParaRPr>
          </a:p>
          <a:p>
            <a:pPr lvl="2"/>
            <a:r>
              <a:rPr lang="zh-TW" altLang="en-US" sz="2400" dirty="0" smtClean="0">
                <a:solidFill>
                  <a:srgbClr val="0000FF"/>
                </a:solidFill>
                <a:latin typeface="Calibri" panose="020F0502020204030204" pitchFamily="34" charset="0"/>
              </a:rPr>
              <a:t>手段</a:t>
            </a:r>
            <a:r>
              <a:rPr lang="en-US" altLang="zh-TW" sz="2400" dirty="0" smtClean="0">
                <a:solidFill>
                  <a:srgbClr val="0000FF"/>
                </a:solidFill>
                <a:latin typeface="Calibri" panose="020F0502020204030204" pitchFamily="34" charset="0"/>
              </a:rPr>
              <a:t>: </a:t>
            </a:r>
            <a:r>
              <a:rPr lang="zh-TW" altLang="en-US" sz="2400" dirty="0" smtClean="0">
                <a:solidFill>
                  <a:srgbClr val="0000FF"/>
                </a:solidFill>
                <a:latin typeface="Calibri" panose="020F0502020204030204" pitchFamily="34" charset="0"/>
              </a:rPr>
              <a:t>透過</a:t>
            </a:r>
            <a:r>
              <a:rPr lang="zh-TW" altLang="en-US" sz="2400" dirty="0">
                <a:solidFill>
                  <a:srgbClr val="0000FF"/>
                </a:solidFill>
                <a:latin typeface="Calibri" panose="020F0502020204030204" pitchFamily="34" charset="0"/>
              </a:rPr>
              <a:t>嵌入在人類生活的周遭設備中的感測器</a:t>
            </a:r>
            <a:r>
              <a:rPr lang="en-US" altLang="zh-TW" sz="2400" dirty="0" smtClean="0">
                <a:solidFill>
                  <a:srgbClr val="0000FF"/>
                </a:solidFill>
                <a:latin typeface="Calibri" panose="020F0502020204030204" pitchFamily="34" charset="0"/>
              </a:rPr>
              <a:t>(</a:t>
            </a:r>
            <a:r>
              <a:rPr lang="zh-TW" altLang="en-US" sz="2400" dirty="0">
                <a:solidFill>
                  <a:srgbClr val="0000FF"/>
                </a:solidFill>
                <a:latin typeface="Calibri" panose="020F0502020204030204" pitchFamily="34" charset="0"/>
              </a:rPr>
              <a:t>如電網、鐵路、橋樑、隧道、公路、建築、供水系統</a:t>
            </a:r>
            <a:r>
              <a:rPr lang="zh-TW" altLang="en-US" sz="2400" dirty="0" smtClean="0">
                <a:solidFill>
                  <a:srgbClr val="0000FF"/>
                </a:solidFill>
                <a:latin typeface="Calibri" panose="020F0502020204030204" pitchFamily="34" charset="0"/>
              </a:rPr>
              <a:t>等設備</a:t>
            </a:r>
            <a:r>
              <a:rPr lang="en-US" altLang="zh-TW" sz="2400" dirty="0" smtClean="0">
                <a:solidFill>
                  <a:srgbClr val="0000FF"/>
                </a:solidFill>
                <a:latin typeface="Calibri" panose="020F0502020204030204" pitchFamily="34" charset="0"/>
              </a:rPr>
              <a:t>)</a:t>
            </a:r>
            <a:r>
              <a:rPr lang="zh-TW" altLang="en-US" sz="2400" dirty="0" smtClean="0">
                <a:solidFill>
                  <a:srgbClr val="0000FF"/>
                </a:solidFill>
                <a:latin typeface="Calibri" panose="020F0502020204030204" pitchFamily="34" charset="0"/>
              </a:rPr>
              <a:t> ，讓智慧能貫穿於</a:t>
            </a:r>
            <a:r>
              <a:rPr lang="zh-TW" altLang="en-US" sz="2400" dirty="0">
                <a:solidFill>
                  <a:srgbClr val="0000FF"/>
                </a:solidFill>
                <a:latin typeface="Calibri" panose="020F0502020204030204" pitchFamily="34" charset="0"/>
              </a:rPr>
              <a:t>系統與流程</a:t>
            </a:r>
            <a:r>
              <a:rPr lang="zh-TW" altLang="en-US" sz="2400" dirty="0" smtClean="0">
                <a:solidFill>
                  <a:srgbClr val="0000FF"/>
                </a:solidFill>
                <a:latin typeface="Calibri" panose="020F0502020204030204" pitchFamily="34" charset="0"/>
              </a:rPr>
              <a:t>之中</a:t>
            </a:r>
            <a:r>
              <a:rPr lang="zh-TW" altLang="en-US" sz="2400" dirty="0">
                <a:solidFill>
                  <a:srgbClr val="0000FF"/>
                </a:solidFill>
                <a:latin typeface="Calibri" panose="020F0502020204030204" pitchFamily="34" charset="0"/>
              </a:rPr>
              <a:t>。</a:t>
            </a:r>
            <a:endParaRPr lang="en-US" altLang="zh-TW" sz="2400" dirty="0" smtClean="0">
              <a:solidFill>
                <a:srgbClr val="0000FF"/>
              </a:solidFill>
              <a:latin typeface="Calibri" panose="020F0502020204030204" pitchFamily="34" charset="0"/>
            </a:endParaRPr>
          </a:p>
          <a:p>
            <a:pPr lvl="2"/>
            <a:r>
              <a:rPr lang="zh-TW" altLang="en-US" sz="2400" dirty="0" smtClean="0">
                <a:solidFill>
                  <a:srgbClr val="0000FF"/>
                </a:solidFill>
                <a:latin typeface="Calibri" panose="020F0502020204030204" pitchFamily="34" charset="0"/>
              </a:rPr>
              <a:t>目的</a:t>
            </a:r>
            <a:r>
              <a:rPr lang="en-US" altLang="zh-TW" sz="2400" dirty="0" smtClean="0">
                <a:solidFill>
                  <a:srgbClr val="0000FF"/>
                </a:solidFill>
                <a:latin typeface="Calibri" panose="020F0502020204030204" pitchFamily="34" charset="0"/>
              </a:rPr>
              <a:t>: </a:t>
            </a:r>
            <a:r>
              <a:rPr lang="zh-TW" altLang="en-US" sz="2400" dirty="0" smtClean="0">
                <a:solidFill>
                  <a:srgbClr val="0000FF"/>
                </a:solidFill>
                <a:latin typeface="Calibri" panose="020F0502020204030204" pitchFamily="34" charset="0"/>
              </a:rPr>
              <a:t>讓</a:t>
            </a:r>
            <a:r>
              <a:rPr lang="zh-TW" altLang="en-US" sz="2400" dirty="0">
                <a:solidFill>
                  <a:srgbClr val="0000FF"/>
                </a:solidFill>
                <a:latin typeface="Calibri" panose="020F0502020204030204" pitchFamily="34" charset="0"/>
              </a:rPr>
              <a:t>政府、企業、組織、甚至到個人運作</a:t>
            </a:r>
            <a:r>
              <a:rPr lang="zh-TW" altLang="en-US" sz="2400" dirty="0" smtClean="0">
                <a:solidFill>
                  <a:srgbClr val="0000FF"/>
                </a:solidFill>
                <a:latin typeface="Calibri" panose="020F0502020204030204" pitchFamily="34" charset="0"/>
              </a:rPr>
              <a:t>更有效率。</a:t>
            </a:r>
            <a:endParaRPr lang="en-US" altLang="zh-TW" sz="2400" dirty="0" smtClean="0">
              <a:solidFill>
                <a:srgbClr val="0000FF"/>
              </a:solidFill>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7</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8733245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280" y="545356"/>
            <a:ext cx="8229600" cy="736030"/>
          </a:xfrm>
          <a:noFill/>
          <a:ln w="9525">
            <a:noFill/>
            <a:miter lim="800000"/>
            <a:headEnd/>
            <a:tailEnd/>
          </a:ln>
        </p:spPr>
        <p:txBody>
          <a:bodyPr vert="horz" wrap="square" lIns="91440" tIns="45720" rIns="91440" bIns="45720" numCol="1" anchor="b" anchorCtr="0" compatLnSpc="1">
            <a:prstTxWarp prst="textNoShape">
              <a:avLst/>
            </a:prstTxWarp>
          </a:bodyPr>
          <a:lstStyle/>
          <a:p>
            <a:r>
              <a:rPr lang="zh-TW" altLang="en-US" sz="3600" dirty="0" smtClean="0"/>
              <a:t>物聯</a:t>
            </a:r>
            <a:r>
              <a:rPr lang="zh-TW" altLang="en-US" sz="3600" dirty="0"/>
              <a:t>網</a:t>
            </a:r>
            <a:r>
              <a:rPr lang="zh-TW" altLang="en-US" sz="3600" dirty="0" smtClean="0"/>
              <a:t>重要的新網路協定</a:t>
            </a:r>
            <a:endParaRPr lang="zh-TW" altLang="en-US" sz="3600" dirty="0"/>
          </a:p>
        </p:txBody>
      </p:sp>
      <p:sp>
        <p:nvSpPr>
          <p:cNvPr id="3" name="內容版面配置區 2"/>
          <p:cNvSpPr>
            <a:spLocks noGrp="1"/>
          </p:cNvSpPr>
          <p:nvPr>
            <p:ph idx="1"/>
          </p:nvPr>
        </p:nvSpPr>
        <p:spPr>
          <a:xfrm>
            <a:off x="609798" y="1553468"/>
            <a:ext cx="8159750" cy="4791745"/>
          </a:xfrm>
        </p:spPr>
        <p:txBody>
          <a:bodyPr>
            <a:normAutofit fontScale="85000" lnSpcReduction="10000"/>
          </a:bodyPr>
          <a:lstStyle/>
          <a:p>
            <a:r>
              <a:rPr lang="zh-TW" altLang="en-US" dirty="0" smtClean="0">
                <a:latin typeface="Calibri" panose="020F0502020204030204" pitchFamily="34" charset="0"/>
              </a:rPr>
              <a:t>感測網路</a:t>
            </a:r>
            <a:endParaRPr lang="en-US" altLang="zh-TW" dirty="0" smtClean="0">
              <a:latin typeface="Calibri" panose="020F0502020204030204" pitchFamily="34" charset="0"/>
            </a:endParaRPr>
          </a:p>
          <a:p>
            <a:pPr lvl="1"/>
            <a:r>
              <a:rPr lang="en-US" altLang="zh-TW" dirty="0" smtClean="0">
                <a:latin typeface="Calibri" panose="020F0502020204030204" pitchFamily="34" charset="0"/>
              </a:rPr>
              <a:t>IEEE 802.15.4, </a:t>
            </a:r>
            <a:r>
              <a:rPr lang="en-US" altLang="zh-TW" dirty="0" smtClean="0">
                <a:solidFill>
                  <a:srgbClr val="FF0000"/>
                </a:solidFill>
                <a:latin typeface="Calibri" panose="020F0502020204030204" pitchFamily="34" charset="0"/>
              </a:rPr>
              <a:t>IEEE 802.15.4e </a:t>
            </a:r>
            <a:r>
              <a:rPr lang="en-US" altLang="zh-TW" dirty="0" smtClean="0">
                <a:latin typeface="Calibri" panose="020F0502020204030204" pitchFamily="34" charset="0"/>
              </a:rPr>
              <a:t>(2012)</a:t>
            </a:r>
            <a:r>
              <a:rPr lang="zh-TW" altLang="en-US" dirty="0" smtClean="0">
                <a:latin typeface="Calibri" panose="020F0502020204030204" pitchFamily="34" charset="0"/>
              </a:rPr>
              <a:t>，</a:t>
            </a:r>
            <a:r>
              <a:rPr lang="en-US" altLang="zh-TW" dirty="0" smtClean="0">
                <a:solidFill>
                  <a:srgbClr val="FF0000"/>
                </a:solidFill>
                <a:latin typeface="Calibri" panose="020F0502020204030204" pitchFamily="34" charset="0"/>
              </a:rPr>
              <a:t>IEEE 802.15.4g</a:t>
            </a:r>
          </a:p>
          <a:p>
            <a:pPr lvl="1"/>
            <a:r>
              <a:rPr lang="en-US" altLang="zh-TW" dirty="0" smtClean="0">
                <a:solidFill>
                  <a:srgbClr val="FF0000"/>
                </a:solidFill>
                <a:latin typeface="Calibri" panose="020F0502020204030204" pitchFamily="34" charset="0"/>
              </a:rPr>
              <a:t>Bluetooth 4.2 (2016)</a:t>
            </a:r>
          </a:p>
          <a:p>
            <a:pPr lvl="1"/>
            <a:r>
              <a:rPr lang="en-US" altLang="zh-TW" dirty="0" smtClean="0">
                <a:latin typeface="Calibri" panose="020F0502020204030204" pitchFamily="34" charset="0"/>
              </a:rPr>
              <a:t>RFID</a:t>
            </a:r>
          </a:p>
          <a:p>
            <a:pPr lvl="1"/>
            <a:r>
              <a:rPr lang="en-US" altLang="zh-TW" dirty="0" smtClean="0">
                <a:latin typeface="Calibri" panose="020F0502020204030204" pitchFamily="34" charset="0"/>
              </a:rPr>
              <a:t>Power Line Communication (PLC)</a:t>
            </a:r>
          </a:p>
          <a:p>
            <a:pPr lvl="1"/>
            <a:r>
              <a:rPr lang="en-US" altLang="zh-TW" dirty="0" smtClean="0">
                <a:latin typeface="Calibri" panose="020F0502020204030204" pitchFamily="34" charset="0"/>
              </a:rPr>
              <a:t>ANSI C12 (AMI), KNX(home/building), </a:t>
            </a:r>
            <a:r>
              <a:rPr lang="en-US" altLang="zh-TW" dirty="0" err="1" smtClean="0">
                <a:latin typeface="Calibri" panose="020F0502020204030204" pitchFamily="34" charset="0"/>
              </a:rPr>
              <a:t>BACNet</a:t>
            </a:r>
            <a:r>
              <a:rPr lang="en-US" altLang="zh-TW" dirty="0" smtClean="0">
                <a:latin typeface="Calibri" panose="020F0502020204030204" pitchFamily="34" charset="0"/>
              </a:rPr>
              <a:t> (building)</a:t>
            </a:r>
          </a:p>
          <a:p>
            <a:pPr lvl="1"/>
            <a:r>
              <a:rPr lang="en-US" altLang="zh-TW" dirty="0" smtClean="0">
                <a:solidFill>
                  <a:srgbClr val="FF0000"/>
                </a:solidFill>
                <a:latin typeface="Calibri" panose="020F0502020204030204" pitchFamily="34" charset="0"/>
              </a:rPr>
              <a:t>IETF: 6LoWPAN, RPL</a:t>
            </a:r>
          </a:p>
          <a:p>
            <a:r>
              <a:rPr lang="zh-TW" altLang="en-US" dirty="0" smtClean="0">
                <a:latin typeface="Calibri" panose="020F0502020204030204" pitchFamily="34" charset="0"/>
              </a:rPr>
              <a:t>長距離傳輸網路</a:t>
            </a:r>
            <a:endParaRPr lang="en-US" altLang="zh-TW" dirty="0" smtClean="0">
              <a:latin typeface="Calibri" panose="020F0502020204030204" pitchFamily="34" charset="0"/>
            </a:endParaRPr>
          </a:p>
          <a:p>
            <a:pPr lvl="1"/>
            <a:r>
              <a:rPr lang="en-US" altLang="zh-TW" dirty="0" smtClean="0">
                <a:solidFill>
                  <a:srgbClr val="FF0000"/>
                </a:solidFill>
                <a:latin typeface="Calibri" panose="020F0502020204030204" pitchFamily="34" charset="0"/>
              </a:rPr>
              <a:t>LTE-A NB-</a:t>
            </a:r>
            <a:r>
              <a:rPr lang="en-US" altLang="zh-TW" dirty="0" err="1" smtClean="0">
                <a:solidFill>
                  <a:srgbClr val="FF0000"/>
                </a:solidFill>
                <a:latin typeface="Calibri" panose="020F0502020204030204" pitchFamily="34" charset="0"/>
              </a:rPr>
              <a:t>IoT</a:t>
            </a:r>
            <a:r>
              <a:rPr lang="zh-TW" altLang="en-US" dirty="0" smtClean="0">
                <a:solidFill>
                  <a:srgbClr val="FF0000"/>
                </a:solidFill>
                <a:latin typeface="Calibri" panose="020F0502020204030204" pitchFamily="34" charset="0"/>
              </a:rPr>
              <a:t>，</a:t>
            </a:r>
            <a:r>
              <a:rPr lang="en-US" altLang="zh-TW" dirty="0" err="1" smtClean="0">
                <a:solidFill>
                  <a:srgbClr val="FF0000"/>
                </a:solidFill>
                <a:latin typeface="Calibri" panose="020F0502020204030204" pitchFamily="34" charset="0"/>
              </a:rPr>
              <a:t>RoLa</a:t>
            </a:r>
            <a:r>
              <a:rPr lang="en-US" altLang="zh-TW" dirty="0" smtClean="0">
                <a:solidFill>
                  <a:srgbClr val="FF0000"/>
                </a:solidFill>
                <a:latin typeface="Calibri" panose="020F0502020204030204" pitchFamily="34" charset="0"/>
              </a:rPr>
              <a:t>, </a:t>
            </a:r>
            <a:r>
              <a:rPr lang="en-US" altLang="zh-TW" dirty="0" err="1" smtClean="0">
                <a:solidFill>
                  <a:srgbClr val="FF0000"/>
                </a:solidFill>
                <a:latin typeface="Calibri" panose="020F0502020204030204" pitchFamily="34" charset="0"/>
              </a:rPr>
              <a:t>SigFox</a:t>
            </a:r>
            <a:endParaRPr lang="en-US" altLang="zh-TW" dirty="0" smtClean="0">
              <a:solidFill>
                <a:srgbClr val="FF0000"/>
              </a:solidFill>
              <a:latin typeface="Calibri" panose="020F0502020204030204" pitchFamily="34" charset="0"/>
            </a:endParaRPr>
          </a:p>
          <a:p>
            <a:r>
              <a:rPr lang="zh-TW" altLang="en-US" dirty="0" smtClean="0">
                <a:latin typeface="Calibri" panose="020F0502020204030204" pitchFamily="34" charset="0"/>
              </a:rPr>
              <a:t>應用</a:t>
            </a:r>
            <a:r>
              <a:rPr lang="zh-TW" altLang="en-US" dirty="0">
                <a:latin typeface="Calibri" panose="020F0502020204030204" pitchFamily="34" charset="0"/>
              </a:rPr>
              <a:t>層</a:t>
            </a:r>
            <a:endParaRPr lang="en-US" altLang="zh-TW" dirty="0" smtClean="0">
              <a:latin typeface="Calibri" panose="020F0502020204030204" pitchFamily="34" charset="0"/>
            </a:endParaRPr>
          </a:p>
          <a:p>
            <a:pPr lvl="1"/>
            <a:r>
              <a:rPr lang="en-US" altLang="zh-TW" dirty="0" err="1" smtClean="0">
                <a:solidFill>
                  <a:srgbClr val="FF0000"/>
                </a:solidFill>
                <a:latin typeface="Calibri" panose="020F0502020204030204" pitchFamily="34" charset="0"/>
              </a:rPr>
              <a:t>CoAP</a:t>
            </a:r>
            <a:r>
              <a:rPr lang="en-US" altLang="zh-TW" dirty="0" smtClean="0">
                <a:solidFill>
                  <a:srgbClr val="FF0000"/>
                </a:solidFill>
                <a:latin typeface="Calibri" panose="020F0502020204030204" pitchFamily="34" charset="0"/>
              </a:rPr>
              <a:t>, MQTT</a:t>
            </a:r>
            <a:endParaRPr lang="en-US" altLang="zh-TW" dirty="0">
              <a:solidFill>
                <a:srgbClr val="FF0000"/>
              </a:solidFill>
              <a:latin typeface="Calibri" panose="020F0502020204030204" pitchFamily="34" charset="0"/>
            </a:endParaRPr>
          </a:p>
        </p:txBody>
      </p:sp>
      <p:sp>
        <p:nvSpPr>
          <p:cNvPr id="4" name="投影片編號版面配置區 9"/>
          <p:cNvSpPr>
            <a:spLocks noGrp="1"/>
          </p:cNvSpPr>
          <p:nvPr>
            <p:ph type="sldNum" sz="quarter" idx="4294967295"/>
          </p:nvPr>
        </p:nvSpPr>
        <p:spPr>
          <a:xfrm>
            <a:off x="7596336" y="6309320"/>
            <a:ext cx="2286000" cy="307975"/>
          </a:xfrm>
          <a:prstGeom prst="rect">
            <a:avLst/>
          </a:prstGeom>
        </p:spPr>
        <p:txBody>
          <a:bodyPr/>
          <a:lstStyle/>
          <a:p>
            <a:fld id="{63637F6E-7969-44DE-AC99-CFCC8753E74C}" type="slidenum">
              <a:rPr lang="en-US" altLang="zh-TW" sz="1400" smtClean="0"/>
              <a:pPr/>
              <a:t>70</a:t>
            </a:fld>
            <a:endParaRPr lang="en-US" altLang="zh-TW" sz="1400" dirty="0"/>
          </a:p>
        </p:txBody>
      </p:sp>
    </p:spTree>
    <p:extLst>
      <p:ext uri="{BB962C8B-B14F-4D97-AF65-F5344CB8AC3E}">
        <p14:creationId xmlns:p14="http://schemas.microsoft.com/office/powerpoint/2010/main" val="774356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BC71E80C-9635-473D-9F26-B779060F2DD3}" type="slidenum">
              <a:rPr lang="zh-TW" altLang="en-US" smtClean="0"/>
              <a:t>71</a:t>
            </a:fld>
            <a:endParaRPr lang="zh-TW" altLang="en-US" dirty="0"/>
          </a:p>
        </p:txBody>
      </p:sp>
      <p:pic>
        <p:nvPicPr>
          <p:cNvPr id="2050" name="Picture 2" descr="「lora nb-iot sigfox」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0" y="2060848"/>
            <a:ext cx="9046840" cy="3548057"/>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p:cNvSpPr>
            <a:spLocks noGrp="1"/>
          </p:cNvSpPr>
          <p:nvPr>
            <p:ph type="title"/>
          </p:nvPr>
        </p:nvSpPr>
        <p:spPr>
          <a:xfrm>
            <a:off x="488280" y="545356"/>
            <a:ext cx="8229600" cy="736030"/>
          </a:xfrm>
          <a:noFill/>
          <a:ln w="9525">
            <a:noFill/>
            <a:miter lim="800000"/>
            <a:headEnd/>
            <a:tailEnd/>
          </a:ln>
        </p:spPr>
        <p:txBody>
          <a:bodyPr vert="horz" wrap="square" lIns="91440" tIns="45720" rIns="91440" bIns="45720" numCol="1" anchor="b" anchorCtr="0" compatLnSpc="1">
            <a:prstTxWarp prst="textNoShape">
              <a:avLst/>
            </a:prstTxWarp>
          </a:bodyPr>
          <a:lstStyle/>
          <a:p>
            <a:r>
              <a:rPr lang="en-US" altLang="zh-TW" sz="3600" dirty="0" smtClean="0"/>
              <a:t>LPWAN: Low Power Wide Area</a:t>
            </a:r>
            <a:endParaRPr lang="zh-TW" altLang="en-US" sz="3600" dirty="0"/>
          </a:p>
        </p:txBody>
      </p:sp>
      <p:sp>
        <p:nvSpPr>
          <p:cNvPr id="2" name="文字方塊 1"/>
          <p:cNvSpPr txBox="1"/>
          <p:nvPr/>
        </p:nvSpPr>
        <p:spPr>
          <a:xfrm>
            <a:off x="7092280" y="5855012"/>
            <a:ext cx="2036070" cy="400110"/>
          </a:xfrm>
          <a:prstGeom prst="rect">
            <a:avLst/>
          </a:prstGeom>
          <a:noFill/>
        </p:spPr>
        <p:txBody>
          <a:bodyPr wrap="none" rtlCol="0">
            <a:spAutoFit/>
          </a:bodyPr>
          <a:lstStyle/>
          <a:p>
            <a:r>
              <a:rPr lang="en-US" altLang="zh-TW" sz="2000" dirty="0" err="1" smtClean="0"/>
              <a:t>mIoT</a:t>
            </a:r>
            <a:r>
              <a:rPr lang="en-US" altLang="zh-TW" sz="2000" dirty="0" smtClean="0"/>
              <a:t>: massive </a:t>
            </a:r>
            <a:r>
              <a:rPr lang="en-US" altLang="zh-TW" sz="2000" dirty="0" err="1" smtClean="0"/>
              <a:t>IoT</a:t>
            </a:r>
            <a:endParaRPr lang="zh-TW" altLang="en-US" sz="2000" dirty="0"/>
          </a:p>
        </p:txBody>
      </p:sp>
    </p:spTree>
    <p:extLst>
      <p:ext uri="{BB962C8B-B14F-4D97-AF65-F5344CB8AC3E}">
        <p14:creationId xmlns:p14="http://schemas.microsoft.com/office/powerpoint/2010/main" val="12780965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a:t>
            </a:r>
            <a:endParaRPr lang="zh-TW" altLang="en-US" dirty="0"/>
          </a:p>
        </p:txBody>
      </p:sp>
      <p:sp>
        <p:nvSpPr>
          <p:cNvPr id="3" name="內容版面配置區 2"/>
          <p:cNvSpPr>
            <a:spLocks noGrp="1"/>
          </p:cNvSpPr>
          <p:nvPr>
            <p:ph idx="1"/>
          </p:nvPr>
        </p:nvSpPr>
        <p:spPr/>
        <p:txBody>
          <a:bodyPr/>
          <a:lstStyle/>
          <a:p>
            <a:r>
              <a:rPr lang="en-US" altLang="zh-TW" dirty="0"/>
              <a:t>Current Landscape of the </a:t>
            </a:r>
            <a:r>
              <a:rPr lang="en-US" altLang="zh-TW" dirty="0" err="1" smtClean="0"/>
              <a:t>IoT</a:t>
            </a:r>
            <a:r>
              <a:rPr lang="en-US" altLang="zh-TW" dirty="0" smtClean="0"/>
              <a:t>/M2M</a:t>
            </a:r>
          </a:p>
          <a:p>
            <a:pPr lvl="1"/>
            <a:r>
              <a:rPr lang="en-US" altLang="zh-TW" dirty="0" smtClean="0"/>
              <a:t>Brief Introduction to </a:t>
            </a:r>
            <a:r>
              <a:rPr lang="en-US" altLang="zh-TW" dirty="0" err="1" smtClean="0"/>
              <a:t>IoT</a:t>
            </a:r>
            <a:r>
              <a:rPr lang="en-US" altLang="zh-TW" dirty="0" smtClean="0"/>
              <a:t>/M2M</a:t>
            </a:r>
          </a:p>
          <a:p>
            <a:pPr lvl="1"/>
            <a:r>
              <a:rPr lang="en-US" altLang="zh-TW" dirty="0" err="1" smtClean="0"/>
              <a:t>IoT</a:t>
            </a:r>
            <a:r>
              <a:rPr lang="en-US" altLang="zh-TW" dirty="0" smtClean="0"/>
              <a:t>/M2M Trends</a:t>
            </a:r>
          </a:p>
          <a:p>
            <a:pPr lvl="1"/>
            <a:r>
              <a:rPr lang="en-US" altLang="zh-TW" dirty="0" err="1" smtClean="0"/>
              <a:t>IoT</a:t>
            </a:r>
            <a:r>
              <a:rPr lang="en-US" altLang="zh-TW" dirty="0" smtClean="0"/>
              <a:t>/M2M </a:t>
            </a:r>
            <a:r>
              <a:rPr lang="en-US" altLang="zh-TW" dirty="0"/>
              <a:t>Business Opportunities</a:t>
            </a:r>
          </a:p>
          <a:p>
            <a:r>
              <a:rPr lang="en-US" altLang="zh-TW" dirty="0" smtClean="0"/>
              <a:t>Outlook </a:t>
            </a:r>
            <a:r>
              <a:rPr lang="en-US" altLang="zh-TW" dirty="0"/>
              <a:t>of the </a:t>
            </a:r>
            <a:r>
              <a:rPr lang="en-US" altLang="zh-TW" dirty="0" err="1" smtClean="0"/>
              <a:t>IoT</a:t>
            </a:r>
            <a:r>
              <a:rPr lang="en-US" altLang="zh-TW" dirty="0" smtClean="0"/>
              <a:t>/M2M</a:t>
            </a:r>
          </a:p>
          <a:p>
            <a:pPr lvl="1"/>
            <a:r>
              <a:rPr lang="en-US" altLang="zh-TW" dirty="0" smtClean="0"/>
              <a:t>Emerging </a:t>
            </a:r>
            <a:r>
              <a:rPr lang="en-US" altLang="zh-TW" dirty="0"/>
              <a:t>of </a:t>
            </a:r>
            <a:r>
              <a:rPr lang="en-US" altLang="zh-TW" dirty="0" err="1"/>
              <a:t>IoT</a:t>
            </a:r>
            <a:r>
              <a:rPr lang="en-US" altLang="zh-TW" dirty="0"/>
              <a:t>/M2M Industry Alliances</a:t>
            </a:r>
          </a:p>
          <a:p>
            <a:pPr lvl="1"/>
            <a:endParaRPr lang="en-US" altLang="zh-TW" dirty="0"/>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72</a:t>
            </a:fld>
            <a:endParaRPr lang="zh-TW" altLang="en-US" dirty="0"/>
          </a:p>
        </p:txBody>
      </p:sp>
    </p:spTree>
    <p:extLst>
      <p:ext uri="{BB962C8B-B14F-4D97-AF65-F5344CB8AC3E}">
        <p14:creationId xmlns:p14="http://schemas.microsoft.com/office/powerpoint/2010/main" val="3237744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Acronym</a:t>
            </a:r>
            <a:endParaRPr lang="zh-TW" altLang="en-US" dirty="0"/>
          </a:p>
        </p:txBody>
      </p:sp>
      <p:sp>
        <p:nvSpPr>
          <p:cNvPr id="5" name="內容版面配置區 4"/>
          <p:cNvSpPr>
            <a:spLocks noGrp="1"/>
          </p:cNvSpPr>
          <p:nvPr>
            <p:ph sz="half" idx="1"/>
          </p:nvPr>
        </p:nvSpPr>
        <p:spPr/>
        <p:txBody>
          <a:bodyPr>
            <a:noAutofit/>
          </a:bodyPr>
          <a:lstStyle/>
          <a:p>
            <a:r>
              <a:rPr lang="en-US" altLang="zh-TW" sz="1400" dirty="0"/>
              <a:t>M2M: Machine-to-Machine </a:t>
            </a:r>
          </a:p>
          <a:p>
            <a:r>
              <a:rPr lang="en-US" altLang="zh-TW" sz="1400" dirty="0" err="1" smtClean="0"/>
              <a:t>IoT</a:t>
            </a:r>
            <a:r>
              <a:rPr lang="en-US" altLang="zh-TW" sz="1400" dirty="0"/>
              <a:t>: Internet of Things </a:t>
            </a:r>
          </a:p>
          <a:p>
            <a:r>
              <a:rPr lang="en-US" altLang="zh-TW" sz="1400" dirty="0" smtClean="0"/>
              <a:t>M2M </a:t>
            </a:r>
            <a:r>
              <a:rPr lang="en-US" altLang="zh-TW" sz="1400" dirty="0"/>
              <a:t>area network (devices + gateway) </a:t>
            </a:r>
          </a:p>
          <a:p>
            <a:r>
              <a:rPr lang="en-US" altLang="zh-TW" sz="1400" dirty="0" smtClean="0"/>
              <a:t>Communication </a:t>
            </a:r>
            <a:r>
              <a:rPr lang="en-US" altLang="zh-TW" sz="1400" dirty="0"/>
              <a:t>networks: Mobile network </a:t>
            </a:r>
            <a:r>
              <a:rPr lang="en-US" altLang="zh-TW" sz="1400" dirty="0" smtClean="0"/>
              <a:t>or </a:t>
            </a:r>
            <a:r>
              <a:rPr lang="en-US" altLang="zh-TW" sz="1400" dirty="0"/>
              <a:t>public Internet </a:t>
            </a:r>
          </a:p>
          <a:p>
            <a:r>
              <a:rPr lang="en-US" altLang="zh-TW" sz="1400" dirty="0" smtClean="0"/>
              <a:t>European </a:t>
            </a:r>
            <a:r>
              <a:rPr lang="en-US" altLang="zh-TW" sz="1400" dirty="0"/>
              <a:t>Telecommunication Standards </a:t>
            </a:r>
            <a:r>
              <a:rPr lang="en-US" altLang="zh-TW" sz="1400" dirty="0" smtClean="0"/>
              <a:t>Institute </a:t>
            </a:r>
            <a:r>
              <a:rPr lang="en-US" altLang="zh-TW" sz="1400" dirty="0"/>
              <a:t>(ETSI) </a:t>
            </a:r>
          </a:p>
          <a:p>
            <a:r>
              <a:rPr lang="en-US" altLang="zh-TW" sz="1400" dirty="0" smtClean="0"/>
              <a:t>Information </a:t>
            </a:r>
            <a:r>
              <a:rPr lang="en-US" altLang="zh-TW" sz="1400" dirty="0"/>
              <a:t>and Communication </a:t>
            </a:r>
            <a:r>
              <a:rPr lang="en-US" altLang="zh-TW" sz="1400" dirty="0" smtClean="0"/>
              <a:t>Technologies </a:t>
            </a:r>
            <a:r>
              <a:rPr lang="en-US" altLang="zh-TW" sz="1400" dirty="0"/>
              <a:t>(ICT) </a:t>
            </a:r>
          </a:p>
          <a:p>
            <a:r>
              <a:rPr lang="en-US" altLang="zh-TW" sz="1400" dirty="0" smtClean="0"/>
              <a:t>Radio-Frequency </a:t>
            </a:r>
            <a:r>
              <a:rPr lang="en-US" altLang="zh-TW" sz="1400" dirty="0"/>
              <a:t>Identification (RFID) </a:t>
            </a:r>
          </a:p>
          <a:p>
            <a:r>
              <a:rPr lang="en-US" altLang="zh-TW" sz="1400" dirty="0" smtClean="0"/>
              <a:t>American </a:t>
            </a:r>
            <a:r>
              <a:rPr lang="en-US" altLang="zh-TW" sz="1400" dirty="0"/>
              <a:t>Recovery and Reinvestment Act </a:t>
            </a:r>
            <a:r>
              <a:rPr lang="en-US" altLang="zh-TW" sz="1400" dirty="0" smtClean="0"/>
              <a:t>(</a:t>
            </a:r>
            <a:r>
              <a:rPr lang="en-US" altLang="zh-TW" sz="1400" dirty="0"/>
              <a:t>ARRA) </a:t>
            </a:r>
          </a:p>
          <a:p>
            <a:r>
              <a:rPr lang="en-US" altLang="zh-TW" sz="1400" dirty="0" smtClean="0"/>
              <a:t>Energy </a:t>
            </a:r>
            <a:r>
              <a:rPr lang="en-US" altLang="zh-TW" sz="1400" dirty="0"/>
              <a:t>Independence and Security Act (EISA) </a:t>
            </a:r>
          </a:p>
          <a:p>
            <a:r>
              <a:rPr lang="en-US" altLang="zh-TW" sz="1400" dirty="0" smtClean="0"/>
              <a:t>National </a:t>
            </a:r>
            <a:r>
              <a:rPr lang="en-US" altLang="zh-TW" sz="1400" dirty="0"/>
              <a:t>Institute of Standards and </a:t>
            </a:r>
          </a:p>
          <a:p>
            <a:r>
              <a:rPr lang="en-US" altLang="zh-TW" sz="1400" dirty="0"/>
              <a:t>Technology (NIST) </a:t>
            </a:r>
          </a:p>
          <a:p>
            <a:r>
              <a:rPr lang="en-US" altLang="zh-TW" sz="1400" dirty="0" smtClean="0"/>
              <a:t>Third-Generation </a:t>
            </a:r>
            <a:r>
              <a:rPr lang="en-US" altLang="zh-TW" sz="1400" dirty="0"/>
              <a:t>Partnership Project (3GPP) </a:t>
            </a:r>
            <a:r>
              <a:rPr lang="en-US" altLang="zh-TW" sz="1400" dirty="0" smtClean="0"/>
              <a:t> </a:t>
            </a:r>
            <a:endParaRPr lang="zh-TW" altLang="en-US" sz="1400" dirty="0"/>
          </a:p>
        </p:txBody>
      </p:sp>
      <p:sp>
        <p:nvSpPr>
          <p:cNvPr id="6" name="內容版面配置區 5"/>
          <p:cNvSpPr>
            <a:spLocks noGrp="1"/>
          </p:cNvSpPr>
          <p:nvPr>
            <p:ph sz="half" idx="2"/>
          </p:nvPr>
        </p:nvSpPr>
        <p:spPr/>
        <p:txBody>
          <a:bodyPr>
            <a:noAutofit/>
          </a:bodyPr>
          <a:lstStyle/>
          <a:p>
            <a:r>
              <a:rPr lang="en-US" altLang="zh-TW" sz="1400" dirty="0"/>
              <a:t>In-Vehicle System (IVS) </a:t>
            </a:r>
          </a:p>
          <a:p>
            <a:r>
              <a:rPr lang="en-US" altLang="zh-TW" sz="1400" dirty="0" smtClean="0"/>
              <a:t>Public </a:t>
            </a:r>
            <a:r>
              <a:rPr lang="en-US" altLang="zh-TW" sz="1400" dirty="0"/>
              <a:t>Safety Answering Point (PSAP) </a:t>
            </a:r>
          </a:p>
          <a:p>
            <a:r>
              <a:rPr lang="en-US" altLang="zh-TW" sz="1400" dirty="0" smtClean="0"/>
              <a:t>European </a:t>
            </a:r>
            <a:r>
              <a:rPr lang="en-US" altLang="zh-TW" sz="1400" dirty="0"/>
              <a:t>Standard Organization (ESO) </a:t>
            </a:r>
          </a:p>
          <a:p>
            <a:r>
              <a:rPr lang="en-US" altLang="zh-TW" sz="1400" dirty="0" smtClean="0"/>
              <a:t>Priority </a:t>
            </a:r>
            <a:r>
              <a:rPr lang="en-US" altLang="zh-TW" sz="1400" dirty="0"/>
              <a:t>action plan (PAP) </a:t>
            </a:r>
          </a:p>
          <a:p>
            <a:r>
              <a:rPr lang="en-US" altLang="zh-TW" sz="1400" dirty="0" smtClean="0"/>
              <a:t>Wireless </a:t>
            </a:r>
            <a:r>
              <a:rPr lang="en-US" altLang="zh-TW" sz="1400" dirty="0"/>
              <a:t>Personal Area Network (WPAN) </a:t>
            </a:r>
          </a:p>
          <a:p>
            <a:r>
              <a:rPr lang="en-US" altLang="zh-TW" sz="1400" dirty="0" smtClean="0"/>
              <a:t>Power-Line </a:t>
            </a:r>
            <a:r>
              <a:rPr lang="en-US" altLang="zh-TW" sz="1400" dirty="0"/>
              <a:t>Communication (PLC) </a:t>
            </a:r>
          </a:p>
          <a:p>
            <a:r>
              <a:rPr lang="en-US" altLang="zh-TW" sz="1400" dirty="0" smtClean="0"/>
              <a:t>Meter-Bus </a:t>
            </a:r>
            <a:r>
              <a:rPr lang="en-US" altLang="zh-TW" sz="1400" dirty="0"/>
              <a:t>(M-BUS) </a:t>
            </a:r>
          </a:p>
          <a:p>
            <a:r>
              <a:rPr lang="en-US" altLang="zh-TW" sz="1400" dirty="0" smtClean="0"/>
              <a:t>Internet </a:t>
            </a:r>
            <a:r>
              <a:rPr lang="en-US" altLang="zh-TW" sz="1400" dirty="0"/>
              <a:t>Engineering Task Force (IEFT) </a:t>
            </a:r>
          </a:p>
          <a:p>
            <a:r>
              <a:rPr lang="en-US" altLang="zh-TW" sz="1400" dirty="0" smtClean="0"/>
              <a:t>Average </a:t>
            </a:r>
            <a:r>
              <a:rPr lang="en-US" altLang="zh-TW" sz="1400" dirty="0"/>
              <a:t>Revenue Per User(ARPU) </a:t>
            </a:r>
          </a:p>
          <a:p>
            <a:r>
              <a:rPr lang="en-US" altLang="zh-TW" sz="1400" dirty="0" smtClean="0"/>
              <a:t>Representation </a:t>
            </a:r>
            <a:r>
              <a:rPr lang="en-US" altLang="zh-TW" sz="1400" dirty="0"/>
              <a:t>State Transfer (REST) </a:t>
            </a:r>
          </a:p>
          <a:p>
            <a:r>
              <a:rPr lang="en-US" altLang="zh-TW" sz="1400" dirty="0" smtClean="0"/>
              <a:t>Federal </a:t>
            </a:r>
            <a:r>
              <a:rPr lang="en-US" altLang="zh-TW" sz="1400" dirty="0"/>
              <a:t>Communication Commission (FCC) </a:t>
            </a:r>
          </a:p>
          <a:p>
            <a:r>
              <a:rPr lang="en-US" altLang="zh-TW" sz="1400" dirty="0" smtClean="0"/>
              <a:t>Device </a:t>
            </a:r>
            <a:r>
              <a:rPr lang="en-US" altLang="zh-TW" sz="1400" dirty="0"/>
              <a:t>Language Message Specification </a:t>
            </a:r>
            <a:r>
              <a:rPr lang="en-US" altLang="zh-TW" sz="1400" dirty="0" smtClean="0"/>
              <a:t>(</a:t>
            </a:r>
            <a:r>
              <a:rPr lang="en-US" altLang="zh-TW" sz="1400" dirty="0"/>
              <a:t>DLMS) </a:t>
            </a:r>
          </a:p>
          <a:p>
            <a:r>
              <a:rPr lang="en-US" altLang="zh-TW" sz="1400" dirty="0" smtClean="0"/>
              <a:t> </a:t>
            </a:r>
            <a:r>
              <a:rPr lang="en-US" altLang="zh-TW" sz="1400" dirty="0"/>
              <a:t>Machine Type Communication (MTC) </a:t>
            </a:r>
          </a:p>
          <a:p>
            <a:r>
              <a:rPr lang="en-US" altLang="zh-TW" sz="1400" dirty="0" smtClean="0"/>
              <a:t> </a:t>
            </a:r>
            <a:r>
              <a:rPr lang="en-US" altLang="zh-TW" sz="1400" dirty="0"/>
              <a:t>Open Mobile Alliance (OMA) </a:t>
            </a:r>
            <a:endParaRPr lang="zh-TW" altLang="en-US" sz="1400"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73</a:t>
            </a:fld>
            <a:endParaRPr lang="zh-TW" altLang="en-US" dirty="0"/>
          </a:p>
        </p:txBody>
      </p:sp>
    </p:spTree>
    <p:extLst>
      <p:ext uri="{BB962C8B-B14F-4D97-AF65-F5344CB8AC3E}">
        <p14:creationId xmlns:p14="http://schemas.microsoft.com/office/powerpoint/2010/main" val="38576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物聯網定義</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600" dirty="0" smtClean="0">
                <a:solidFill>
                  <a:srgbClr val="3366FF"/>
                </a:solidFill>
                <a:latin typeface="Calibri" panose="020F0502020204030204" pitchFamily="34" charset="0"/>
              </a:rPr>
              <a:t>IETF</a:t>
            </a:r>
          </a:p>
          <a:p>
            <a:pPr lvl="2">
              <a:lnSpc>
                <a:spcPct val="150000"/>
              </a:lnSpc>
            </a:pPr>
            <a:r>
              <a:rPr lang="en-US" altLang="zh-TW" sz="2300" dirty="0">
                <a:latin typeface="Calibri" panose="020F0502020204030204" pitchFamily="34" charset="0"/>
              </a:rPr>
              <a:t>A </a:t>
            </a:r>
            <a:r>
              <a:rPr lang="en-US" altLang="zh-TW" sz="2300" dirty="0">
                <a:solidFill>
                  <a:srgbClr val="0000FF"/>
                </a:solidFill>
                <a:latin typeface="Calibri" panose="020F0502020204030204" pitchFamily="34" charset="0"/>
              </a:rPr>
              <a:t>world-wide network </a:t>
            </a:r>
            <a:r>
              <a:rPr lang="en-US" altLang="zh-TW" sz="2300" dirty="0">
                <a:latin typeface="Calibri" panose="020F0502020204030204" pitchFamily="34" charset="0"/>
              </a:rPr>
              <a:t>of interconnected </a:t>
            </a:r>
            <a:r>
              <a:rPr lang="en-US" altLang="zh-TW" sz="2300" dirty="0">
                <a:solidFill>
                  <a:srgbClr val="0000FF"/>
                </a:solidFill>
                <a:latin typeface="Calibri" panose="020F0502020204030204" pitchFamily="34" charset="0"/>
              </a:rPr>
              <a:t>objects</a:t>
            </a:r>
            <a:r>
              <a:rPr lang="en-US" altLang="zh-TW" sz="2300" dirty="0">
                <a:latin typeface="Calibri" panose="020F0502020204030204" pitchFamily="34" charset="0"/>
              </a:rPr>
              <a:t> uniquely </a:t>
            </a:r>
            <a:r>
              <a:rPr lang="en-US" altLang="zh-TW" sz="2300" dirty="0">
                <a:solidFill>
                  <a:srgbClr val="0000FF"/>
                </a:solidFill>
                <a:latin typeface="Calibri" panose="020F0502020204030204" pitchFamily="34" charset="0"/>
              </a:rPr>
              <a:t>addressable</a:t>
            </a:r>
            <a:r>
              <a:rPr lang="en-US" altLang="zh-TW" sz="2300" dirty="0">
                <a:latin typeface="Calibri" panose="020F0502020204030204" pitchFamily="34" charset="0"/>
              </a:rPr>
              <a:t>, based on </a:t>
            </a:r>
            <a:r>
              <a:rPr lang="en-US" altLang="zh-TW" sz="2300" dirty="0">
                <a:solidFill>
                  <a:srgbClr val="0000FF"/>
                </a:solidFill>
                <a:latin typeface="Calibri" panose="020F0502020204030204" pitchFamily="34" charset="0"/>
              </a:rPr>
              <a:t>standard</a:t>
            </a:r>
            <a:r>
              <a:rPr lang="en-US" altLang="zh-TW" sz="2300" dirty="0">
                <a:latin typeface="Calibri" panose="020F0502020204030204" pitchFamily="34" charset="0"/>
              </a:rPr>
              <a:t> communication </a:t>
            </a:r>
            <a:r>
              <a:rPr lang="en-US" altLang="zh-TW" sz="2300" dirty="0">
                <a:solidFill>
                  <a:srgbClr val="0000FF"/>
                </a:solidFill>
                <a:latin typeface="Calibri" panose="020F0502020204030204" pitchFamily="34" charset="0"/>
              </a:rPr>
              <a:t>protocols</a:t>
            </a:r>
            <a:r>
              <a:rPr lang="en-US" altLang="zh-TW" sz="2300" dirty="0">
                <a:latin typeface="Calibri" panose="020F0502020204030204" pitchFamily="34" charset="0"/>
              </a:rPr>
              <a:t>.</a:t>
            </a:r>
          </a:p>
          <a:p>
            <a:pPr lvl="1">
              <a:lnSpc>
                <a:spcPct val="150000"/>
              </a:lnSpc>
              <a:spcBef>
                <a:spcPts val="0"/>
              </a:spcBef>
            </a:pPr>
            <a:r>
              <a:rPr lang="en-US" altLang="zh-TW" sz="2600" dirty="0">
                <a:solidFill>
                  <a:srgbClr val="3366FF"/>
                </a:solidFill>
                <a:latin typeface="Calibri" panose="020F0502020204030204" pitchFamily="34" charset="0"/>
              </a:rPr>
              <a:t>ITU-T </a:t>
            </a:r>
            <a:r>
              <a:rPr lang="en-US" altLang="zh-TW" sz="2600" dirty="0" err="1">
                <a:solidFill>
                  <a:srgbClr val="3366FF"/>
                </a:solidFill>
                <a:latin typeface="Calibri" panose="020F0502020204030204" pitchFamily="34" charset="0"/>
              </a:rPr>
              <a:t>IoT</a:t>
            </a:r>
            <a:r>
              <a:rPr lang="en-US" altLang="zh-TW" sz="2600" dirty="0">
                <a:solidFill>
                  <a:srgbClr val="3366FF"/>
                </a:solidFill>
                <a:latin typeface="Calibri" panose="020F0502020204030204" pitchFamily="34" charset="0"/>
              </a:rPr>
              <a:t> group</a:t>
            </a:r>
          </a:p>
          <a:p>
            <a:pPr lvl="2">
              <a:lnSpc>
                <a:spcPct val="150000"/>
              </a:lnSpc>
            </a:pPr>
            <a:r>
              <a:rPr lang="en-US" altLang="zh-TW" sz="2300" dirty="0">
                <a:latin typeface="Calibri" panose="020F0502020204030204" pitchFamily="34" charset="0"/>
              </a:rPr>
              <a:t>A world where ‘things’ can </a:t>
            </a:r>
            <a:r>
              <a:rPr lang="en-US" altLang="zh-TW" sz="2300" dirty="0" smtClean="0">
                <a:solidFill>
                  <a:srgbClr val="0000FF"/>
                </a:solidFill>
                <a:latin typeface="Calibri" panose="020F0502020204030204" pitchFamily="34" charset="0"/>
              </a:rPr>
              <a:t>automatically communicate </a:t>
            </a:r>
            <a:r>
              <a:rPr lang="en-US" altLang="zh-TW" sz="2300" dirty="0">
                <a:latin typeface="Calibri" panose="020F0502020204030204" pitchFamily="34" charset="0"/>
              </a:rPr>
              <a:t>to computers and each </a:t>
            </a:r>
            <a:r>
              <a:rPr lang="en-US" altLang="zh-TW" sz="2300" dirty="0" smtClean="0">
                <a:latin typeface="Calibri" panose="020F0502020204030204" pitchFamily="34" charset="0"/>
              </a:rPr>
              <a:t>other </a:t>
            </a:r>
            <a:r>
              <a:rPr lang="en-US" altLang="zh-TW" sz="2300" dirty="0" smtClean="0">
                <a:solidFill>
                  <a:srgbClr val="0000FF"/>
                </a:solidFill>
                <a:latin typeface="Calibri" panose="020F0502020204030204" pitchFamily="34" charset="0"/>
              </a:rPr>
              <a:t>providing services for the benefit of human kind</a:t>
            </a:r>
            <a:r>
              <a:rPr lang="en-US" altLang="zh-TW" sz="2300" dirty="0" smtClean="0">
                <a:latin typeface="Calibri" panose="020F0502020204030204" pitchFamily="34" charset="0"/>
              </a:rPr>
              <a:t>.</a:t>
            </a:r>
            <a:endParaRPr lang="en-US" altLang="zh-TW" sz="2300" dirty="0">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8</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3013391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536" y="116632"/>
            <a:ext cx="8153400" cy="563562"/>
          </a:xfrm>
        </p:spPr>
        <p:txBody>
          <a:bodyPr>
            <a:normAutofit fontScale="90000"/>
          </a:bodyPr>
          <a:lstStyle/>
          <a:p>
            <a:pPr eaLnBrk="0" hangingPunct="0"/>
            <a:r>
              <a:rPr lang="zh-TW" altLang="en-US" dirty="0" smtClean="0"/>
              <a:t>物聯網簡</a:t>
            </a:r>
            <a:r>
              <a:rPr lang="zh-TW" altLang="en-US" dirty="0"/>
              <a:t>介</a:t>
            </a:r>
            <a:endParaRPr lang="en-US" altLang="zh-TW" dirty="0">
              <a:latin typeface="標楷體" pitchFamily="65" charset="-120"/>
              <a:ea typeface="標楷體" pitchFamily="65" charset="-120"/>
            </a:endParaRPr>
          </a:p>
        </p:txBody>
      </p:sp>
      <p:sp>
        <p:nvSpPr>
          <p:cNvPr id="100355" name="Rectangle 3"/>
          <p:cNvSpPr>
            <a:spLocks noGrp="1" noChangeArrowheads="1"/>
          </p:cNvSpPr>
          <p:nvPr>
            <p:ph type="body" sz="half" idx="1"/>
          </p:nvPr>
        </p:nvSpPr>
        <p:spPr>
          <a:xfrm>
            <a:off x="179512" y="764704"/>
            <a:ext cx="8964488" cy="5112568"/>
          </a:xfrm>
        </p:spPr>
        <p:txBody>
          <a:bodyPr/>
          <a:lstStyle/>
          <a:p>
            <a:pPr>
              <a:lnSpc>
                <a:spcPct val="150000"/>
              </a:lnSpc>
              <a:spcBef>
                <a:spcPts val="0"/>
              </a:spcBef>
            </a:pPr>
            <a:r>
              <a:rPr lang="zh-TW" altLang="en-US" sz="3200" u="sng" dirty="0" smtClean="0">
                <a:solidFill>
                  <a:srgbClr val="002060"/>
                </a:solidFill>
                <a:latin typeface="標楷體" pitchFamily="65" charset="-120"/>
                <a:ea typeface="標楷體" pitchFamily="65" charset="-120"/>
              </a:rPr>
              <a:t>物聯網</a:t>
            </a:r>
            <a:r>
              <a:rPr lang="zh-TW" altLang="en-US" sz="3200" u="sng" dirty="0" smtClean="0">
                <a:solidFill>
                  <a:srgbClr val="002060"/>
                </a:solidFill>
              </a:rPr>
              <a:t>定</a:t>
            </a:r>
            <a:r>
              <a:rPr lang="zh-TW" altLang="en-US" sz="3200" u="sng" dirty="0">
                <a:solidFill>
                  <a:srgbClr val="002060"/>
                </a:solidFill>
              </a:rPr>
              <a:t>義</a:t>
            </a:r>
            <a:endParaRPr lang="en-US" altLang="zh-TW" sz="3200" u="sng" dirty="0" smtClean="0">
              <a:solidFill>
                <a:srgbClr val="002060"/>
              </a:solidFill>
              <a:latin typeface="標楷體" pitchFamily="65" charset="-120"/>
              <a:ea typeface="標楷體" pitchFamily="65" charset="-120"/>
            </a:endParaRPr>
          </a:p>
          <a:p>
            <a:pPr lvl="1">
              <a:spcBef>
                <a:spcPts val="0"/>
              </a:spcBef>
            </a:pPr>
            <a:r>
              <a:rPr lang="en-US" altLang="zh-TW" sz="2600" dirty="0" smtClean="0">
                <a:solidFill>
                  <a:srgbClr val="3366FF"/>
                </a:solidFill>
                <a:latin typeface="Calibri" panose="020F0502020204030204" pitchFamily="34" charset="0"/>
              </a:rPr>
              <a:t>W3C</a:t>
            </a:r>
          </a:p>
          <a:p>
            <a:pPr lvl="2">
              <a:lnSpc>
                <a:spcPct val="150000"/>
              </a:lnSpc>
            </a:pPr>
            <a:r>
              <a:rPr lang="en-US" altLang="zh-TW" sz="2300" dirty="0">
                <a:latin typeface="Calibri" panose="020F0502020204030204" pitchFamily="34" charset="0"/>
              </a:rPr>
              <a:t>"The Internet of Things refers to a </a:t>
            </a:r>
            <a:r>
              <a:rPr lang="en-US" altLang="zh-TW" sz="2300" dirty="0">
                <a:solidFill>
                  <a:srgbClr val="0000FF"/>
                </a:solidFill>
                <a:latin typeface="Calibri" panose="020F0502020204030204" pitchFamily="34" charset="0"/>
              </a:rPr>
              <a:t>virtual representation </a:t>
            </a:r>
            <a:r>
              <a:rPr lang="en-US" altLang="zh-TW" sz="2300" dirty="0">
                <a:latin typeface="Calibri" panose="020F0502020204030204" pitchFamily="34" charset="0"/>
              </a:rPr>
              <a:t>of a broad variety of </a:t>
            </a:r>
            <a:r>
              <a:rPr lang="en-US" altLang="zh-TW" sz="2300" dirty="0">
                <a:solidFill>
                  <a:srgbClr val="0000FF"/>
                </a:solidFill>
                <a:latin typeface="Calibri" panose="020F0502020204030204" pitchFamily="34" charset="0"/>
              </a:rPr>
              <a:t>objects on the </a:t>
            </a:r>
            <a:r>
              <a:rPr lang="en-US" altLang="zh-TW" sz="2300" dirty="0" err="1">
                <a:solidFill>
                  <a:srgbClr val="0000FF"/>
                </a:solidFill>
                <a:latin typeface="Calibri" panose="020F0502020204030204" pitchFamily="34" charset="0"/>
              </a:rPr>
              <a:t>Interent</a:t>
            </a:r>
            <a:r>
              <a:rPr lang="en-US" altLang="zh-TW" sz="2300" dirty="0">
                <a:solidFill>
                  <a:srgbClr val="0000FF"/>
                </a:solidFill>
                <a:latin typeface="Calibri" panose="020F0502020204030204" pitchFamily="34" charset="0"/>
              </a:rPr>
              <a:t> </a:t>
            </a:r>
            <a:r>
              <a:rPr lang="en-US" altLang="zh-TW" sz="2300" dirty="0">
                <a:latin typeface="Calibri" panose="020F0502020204030204" pitchFamily="34" charset="0"/>
              </a:rPr>
              <a:t>and their integration into Internet or Web based systems and services. Based on interaction and </a:t>
            </a:r>
            <a:r>
              <a:rPr lang="en-US" altLang="zh-TW" sz="2300" dirty="0" smtClean="0">
                <a:latin typeface="Calibri" panose="020F0502020204030204" pitchFamily="34" charset="0"/>
              </a:rPr>
              <a:t>communication </a:t>
            </a:r>
            <a:r>
              <a:rPr lang="en-US" altLang="zh-TW" sz="2300" dirty="0">
                <a:latin typeface="Calibri" panose="020F0502020204030204" pitchFamily="34" charset="0"/>
              </a:rPr>
              <a:t>interfaces such as RFID, NFC, barcodes or 2D codes they </a:t>
            </a:r>
            <a:r>
              <a:rPr lang="en-US" altLang="zh-TW" sz="2300" dirty="0">
                <a:solidFill>
                  <a:srgbClr val="0000FF"/>
                </a:solidFill>
                <a:latin typeface="Calibri" panose="020F0502020204030204" pitchFamily="34" charset="0"/>
              </a:rPr>
              <a:t>expose information, features and functionalities</a:t>
            </a:r>
            <a:r>
              <a:rPr lang="en-US" altLang="zh-TW" sz="2300" dirty="0">
                <a:latin typeface="Calibri" panose="020F0502020204030204" pitchFamily="34" charset="0"/>
              </a:rPr>
              <a:t> which can be </a:t>
            </a:r>
            <a:r>
              <a:rPr lang="en-US" altLang="zh-TW" sz="2300" dirty="0">
                <a:solidFill>
                  <a:srgbClr val="0000FF"/>
                </a:solidFill>
                <a:latin typeface="Calibri" panose="020F0502020204030204" pitchFamily="34" charset="0"/>
              </a:rPr>
              <a:t>integrated into systems and services</a:t>
            </a:r>
            <a:r>
              <a:rPr lang="en-US" altLang="zh-TW" sz="2300" dirty="0" smtClean="0">
                <a:latin typeface="Calibri" panose="020F0502020204030204" pitchFamily="34" charset="0"/>
              </a:rPr>
              <a:t>."</a:t>
            </a:r>
            <a:endParaRPr lang="en-US" altLang="zh-TW" sz="2300" dirty="0">
              <a:latin typeface="Calibri" panose="020F0502020204030204" pitchFamily="34" charset="0"/>
            </a:endParaRPr>
          </a:p>
        </p:txBody>
      </p:sp>
      <p:sp>
        <p:nvSpPr>
          <p:cNvPr id="10" name="投影片編號版面配置區 9"/>
          <p:cNvSpPr>
            <a:spLocks noGrp="1"/>
          </p:cNvSpPr>
          <p:nvPr>
            <p:ph type="sldNum" sz="quarter" idx="11"/>
          </p:nvPr>
        </p:nvSpPr>
        <p:spPr>
          <a:xfrm>
            <a:off x="7596336" y="6309320"/>
            <a:ext cx="2286000" cy="307975"/>
          </a:xfrm>
        </p:spPr>
        <p:txBody>
          <a:bodyPr/>
          <a:lstStyle/>
          <a:p>
            <a:fld id="{63637F6E-7969-44DE-AC99-CFCC8753E74C}" type="slidenum">
              <a:rPr lang="en-US" altLang="zh-TW" sz="1400" smtClean="0"/>
              <a:pPr/>
              <a:t>9</a:t>
            </a:fld>
            <a:endParaRPr lang="en-US" altLang="zh-TW" sz="1400" dirty="0"/>
          </a:p>
        </p:txBody>
      </p:sp>
      <p:pic>
        <p:nvPicPr>
          <p:cNvPr id="53" name="圖片 52" descr="CCU_02.gif"/>
          <p:cNvPicPr>
            <a:picLocks noChangeAspect="1"/>
          </p:cNvPicPr>
          <p:nvPr/>
        </p:nvPicPr>
        <p:blipFill>
          <a:blip r:embed="rId2" cstate="print"/>
          <a:stretch>
            <a:fillRect/>
          </a:stretch>
        </p:blipFill>
        <p:spPr>
          <a:xfrm>
            <a:off x="8028384" y="332656"/>
            <a:ext cx="971600" cy="887775"/>
          </a:xfrm>
          <a:prstGeom prst="rect">
            <a:avLst/>
          </a:prstGeom>
        </p:spPr>
      </p:pic>
    </p:spTree>
    <p:extLst>
      <p:ext uri="{BB962C8B-B14F-4D97-AF65-F5344CB8AC3E}">
        <p14:creationId xmlns:p14="http://schemas.microsoft.com/office/powerpoint/2010/main" val="569491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1011</TotalTime>
  <Words>5240</Words>
  <Application>Microsoft Office PowerPoint</Application>
  <PresentationFormat>如螢幕大小 (4:3)</PresentationFormat>
  <Paragraphs>804</Paragraphs>
  <Slides>73</Slides>
  <Notes>40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73</vt:i4>
      </vt:variant>
    </vt:vector>
  </HeadingPairs>
  <TitlesOfParts>
    <vt:vector size="86" baseType="lpstr">
      <vt:lpstr>Adobe 繁黑體 Std B</vt:lpstr>
      <vt:lpstr>文鼎中黑</vt:lpstr>
      <vt:lpstr>華康中黑體</vt:lpstr>
      <vt:lpstr>新細明體</vt:lpstr>
      <vt:lpstr>標楷體</vt:lpstr>
      <vt:lpstr>Arial</vt:lpstr>
      <vt:lpstr>Calibri</vt:lpstr>
      <vt:lpstr>MS Reference Sans Serif</vt:lpstr>
      <vt:lpstr>Times New Roman</vt:lpstr>
      <vt:lpstr>Verdana</vt:lpstr>
      <vt:lpstr>Wingdings</vt:lpstr>
      <vt:lpstr>Wingdings 3</vt:lpstr>
      <vt:lpstr>Office 佈景主題</vt:lpstr>
      <vt:lpstr>Current Landscape and Outlook of the IoT/M2M 物聯網發展現況及前瞻</vt:lpstr>
      <vt:lpstr>Outline</vt:lpstr>
      <vt:lpstr>Brief Introduction to IoT/M2M</vt:lpstr>
      <vt:lpstr>What is IoT/M2M?</vt:lpstr>
      <vt:lpstr>已普遍存在的物聯網</vt:lpstr>
      <vt:lpstr>物聯網簡介</vt:lpstr>
      <vt:lpstr>物聯網簡介</vt:lpstr>
      <vt:lpstr>物聯網簡介</vt:lpstr>
      <vt:lpstr>物聯網簡介</vt:lpstr>
      <vt:lpstr>物聯網簡介</vt:lpstr>
      <vt:lpstr>IoT vs. M2M </vt:lpstr>
      <vt:lpstr>IoT vs. M2M </vt:lpstr>
      <vt:lpstr>物聯網簡介</vt:lpstr>
      <vt:lpstr>物聯網簡介</vt:lpstr>
      <vt:lpstr>物聯網簡介</vt:lpstr>
      <vt:lpstr>物聯網簡介</vt:lpstr>
      <vt:lpstr>物聯網簡介</vt:lpstr>
      <vt:lpstr>物聯網簡介</vt:lpstr>
      <vt:lpstr>物聯網同時驅動生活優化及工業競爭力提升</vt:lpstr>
      <vt:lpstr>PowerPoint 簡報</vt:lpstr>
      <vt:lpstr>PowerPoint 簡報</vt:lpstr>
      <vt:lpstr>PowerPoint 簡報</vt:lpstr>
      <vt:lpstr>Current Landscape of the IoT/M2M</vt:lpstr>
      <vt:lpstr>Outline</vt:lpstr>
      <vt:lpstr>IoT/M2M Trends</vt:lpstr>
      <vt:lpstr>Varieties of IoT/M2M</vt:lpstr>
      <vt:lpstr>Most Promising IoT/M2M Verticals </vt:lpstr>
      <vt:lpstr>物聯網應用</vt:lpstr>
      <vt:lpstr>初期物聯網應用概況</vt:lpstr>
      <vt:lpstr>Smart City</vt:lpstr>
      <vt:lpstr>Smart World</vt:lpstr>
      <vt:lpstr>PowerPoint 簡報</vt:lpstr>
      <vt:lpstr>PowerPoint 簡報</vt:lpstr>
      <vt:lpstr>Smart Grid</vt:lpstr>
      <vt:lpstr>智慧電網</vt:lpstr>
      <vt:lpstr>E-Health</vt:lpstr>
      <vt:lpstr>Smart Home</vt:lpstr>
      <vt:lpstr>智慧住家</vt:lpstr>
      <vt:lpstr>Connected Vehicle</vt:lpstr>
      <vt:lpstr>智慧交通</vt:lpstr>
      <vt:lpstr>智慧交通</vt:lpstr>
      <vt:lpstr>智慧交通</vt:lpstr>
      <vt:lpstr>智慧交通</vt:lpstr>
      <vt:lpstr>智慧交通</vt:lpstr>
      <vt:lpstr>Market Trends Driving IoT/M2M</vt:lpstr>
      <vt:lpstr>Outline</vt:lpstr>
      <vt:lpstr>物聯網帶動的重要產業技術</vt:lpstr>
      <vt:lpstr>物聯網帶動的重要商業機會</vt:lpstr>
      <vt:lpstr>IoT/M2M Ecosystem</vt:lpstr>
      <vt:lpstr>2013-Infonetics-M2M-Services-Revenue-Forecast-Chart</vt:lpstr>
      <vt:lpstr>Market Size Projections</vt:lpstr>
      <vt:lpstr>PowerPoint 簡報</vt:lpstr>
      <vt:lpstr>Service Providers &amp; Network Operator  - Network Operator-led Business Model</vt:lpstr>
      <vt:lpstr>Service Providers &amp; Network Operator - MVNO (M2M Virtual Network Provider)-led Model</vt:lpstr>
      <vt:lpstr>System Integrator</vt:lpstr>
      <vt:lpstr>Middleware/Platform Provider</vt:lpstr>
      <vt:lpstr>Device and Gateway Manufacturer</vt:lpstr>
      <vt:lpstr>Chip Manufacturer (Just an example here)</vt:lpstr>
      <vt:lpstr>Outlook of the IoT/M2M</vt:lpstr>
      <vt:lpstr>Emerging of IoT/M2M Industry Alliances</vt:lpstr>
      <vt:lpstr>AllSeen Alliance</vt:lpstr>
      <vt:lpstr>Open Connectivity Foundation (OCF)</vt:lpstr>
      <vt:lpstr>Google Weave</vt:lpstr>
      <vt:lpstr>Apple Homekit</vt:lpstr>
      <vt:lpstr>Industrial Internet Consortium</vt:lpstr>
      <vt:lpstr>物聯網面臨的挑戰</vt:lpstr>
      <vt:lpstr>IDC認為物聯網市場的挑戰</vt:lpstr>
      <vt:lpstr>VDC調查物聯網的障礙因素</vt:lpstr>
      <vt:lpstr>物聯網相關之國際標準組織</vt:lpstr>
      <vt:lpstr>物聯網重要的新網路協定</vt:lpstr>
      <vt:lpstr>LPWAN: Low Power Wide Area</vt:lpstr>
      <vt:lpstr>Summary</vt:lpstr>
      <vt:lpstr>Acronym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Smart</dc:creator>
  <cp:lastModifiedBy>user</cp:lastModifiedBy>
  <cp:revision>117</cp:revision>
  <cp:lastPrinted>2016-09-12T08:54:34Z</cp:lastPrinted>
  <dcterms:created xsi:type="dcterms:W3CDTF">2015-09-17T06:25:22Z</dcterms:created>
  <dcterms:modified xsi:type="dcterms:W3CDTF">2017-09-25T17:07:55Z</dcterms:modified>
</cp:coreProperties>
</file>